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0" r:id="rId1"/>
  </p:sldMasterIdLst>
  <p:notesMasterIdLst>
    <p:notesMasterId r:id="rId26"/>
  </p:notesMasterIdLst>
  <p:handoutMasterIdLst>
    <p:handoutMasterId r:id="rId27"/>
  </p:handoutMasterIdLst>
  <p:sldIdLst>
    <p:sldId id="285" r:id="rId2"/>
    <p:sldId id="257" r:id="rId3"/>
    <p:sldId id="258" r:id="rId4"/>
    <p:sldId id="259" r:id="rId5"/>
    <p:sldId id="260" r:id="rId6"/>
    <p:sldId id="261" r:id="rId7"/>
    <p:sldId id="262" r:id="rId8"/>
    <p:sldId id="263" r:id="rId9"/>
    <p:sldId id="279" r:id="rId10"/>
    <p:sldId id="264" r:id="rId11"/>
    <p:sldId id="265" r:id="rId12"/>
    <p:sldId id="266" r:id="rId13"/>
    <p:sldId id="286" r:id="rId14"/>
    <p:sldId id="267" r:id="rId15"/>
    <p:sldId id="281" r:id="rId16"/>
    <p:sldId id="269" r:id="rId17"/>
    <p:sldId id="270" r:id="rId18"/>
    <p:sldId id="271" r:id="rId19"/>
    <p:sldId id="272" r:id="rId20"/>
    <p:sldId id="273" r:id="rId21"/>
    <p:sldId id="274" r:id="rId22"/>
    <p:sldId id="275" r:id="rId23"/>
    <p:sldId id="276" r:id="rId24"/>
    <p:sldId id="277" r:id="rId2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0MJPCtlMhSQXVEJAM0IaGQ==" hashData="adcooL12vXw8CdVGlLYch8nqMSSoP+dn354qPxp3Nj6YSHCA4eq5m3HdXUup5rHJDBwBYcbFT+Q8jIaHdsNJwA=="/>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guide id="3" orient="horz" pos="2932">
          <p15:clr>
            <a:srgbClr val="A4A3A4"/>
          </p15:clr>
        </p15:guide>
        <p15:guide id="4"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868C"/>
    <a:srgbClr val="095DB0"/>
    <a:srgbClr val="F68700"/>
    <a:srgbClr val="FF6600"/>
    <a:srgbClr val="FF981D"/>
    <a:srgbClr val="003366"/>
    <a:srgbClr val="B8E820"/>
    <a:srgbClr val="0000B0"/>
    <a:srgbClr val="6600FF"/>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B9DC8-8A36-6C4C-BB75-A7344FA4B847}" v="63" dt="2020-10-25T16:54:59.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9" autoAdjust="0"/>
    <p:restoredTop sz="74490" autoAdjust="0"/>
  </p:normalViewPr>
  <p:slideViewPr>
    <p:cSldViewPr>
      <p:cViewPr varScale="1">
        <p:scale>
          <a:sx n="93" d="100"/>
          <a:sy n="93" d="100"/>
        </p:scale>
        <p:origin x="840" y="208"/>
      </p:cViewPr>
      <p:guideLst>
        <p:guide orient="horz" pos="220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5" d="100"/>
          <a:sy n="95" d="100"/>
        </p:scale>
        <p:origin x="3104" y="192"/>
      </p:cViewPr>
      <p:guideLst>
        <p:guide orient="horz" pos="2928"/>
        <p:guide pos="2208"/>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a:defRPr sz="1200"/>
            </a:lvl1pPr>
          </a:lstStyle>
          <a:p>
            <a:pPr>
              <a:defRPr/>
            </a:pPr>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3317" tIns="46659" rIns="93317" bIns="46659" rtlCol="0"/>
          <a:lstStyle>
            <a:lvl1pPr algn="r">
              <a:defRPr sz="1200"/>
            </a:lvl1pPr>
          </a:lstStyle>
          <a:p>
            <a:pPr>
              <a:defRPr/>
            </a:pPr>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3317" tIns="46659" rIns="93317" bIns="4665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3317" tIns="46659" rIns="93317" bIns="46659" rtlCol="0" anchor="b"/>
          <a:lstStyle>
            <a:lvl1pPr algn="r">
              <a:defRPr sz="1200"/>
            </a:lvl1pPr>
          </a:lstStyle>
          <a:p>
            <a:pPr>
              <a:defRPr/>
            </a:pPr>
            <a:fld id="{B94985CE-8B59-4D0B-8307-ED21676AA123}" type="slidenum">
              <a:rPr lang="en-US"/>
              <a:pPr>
                <a:defRPr/>
              </a:pPr>
              <a:t>‹#›</a:t>
            </a:fld>
            <a:endParaRPr lang="en-US"/>
          </a:p>
        </p:txBody>
      </p:sp>
    </p:spTree>
    <p:extLst>
      <p:ext uri="{BB962C8B-B14F-4D97-AF65-F5344CB8AC3E}">
        <p14:creationId xmlns:p14="http://schemas.microsoft.com/office/powerpoint/2010/main" val="34676265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3317" tIns="46659" rIns="93317" bIns="46659" rtlCol="0"/>
          <a:lstStyle>
            <a:lvl1pPr algn="l" fontAlgn="auto">
              <a:spcBef>
                <a:spcPts val="0"/>
              </a:spcBef>
              <a:spcAft>
                <a:spcPts val="0"/>
              </a:spcAft>
              <a:defRPr sz="1200">
                <a:latin typeface="+mn-lt"/>
                <a:cs typeface="+mn-cs"/>
              </a:defRPr>
            </a:lvl1pPr>
          </a:lstStyle>
          <a:p>
            <a:pPr>
              <a:defRPr/>
            </a:pPr>
            <a:r>
              <a:rPr lang="en-US" dirty="0"/>
              <a:t>ACGA – Best Practices Presentation</a:t>
            </a:r>
          </a:p>
        </p:txBody>
      </p:sp>
      <p:sp>
        <p:nvSpPr>
          <p:cNvPr id="3" name="Date Placeholder 2"/>
          <p:cNvSpPr>
            <a:spLocks noGrp="1"/>
          </p:cNvSpPr>
          <p:nvPr>
            <p:ph type="dt" idx="1"/>
          </p:nvPr>
        </p:nvSpPr>
        <p:spPr>
          <a:xfrm>
            <a:off x="3977531" y="0"/>
            <a:ext cx="3043979" cy="465773"/>
          </a:xfrm>
          <a:prstGeom prst="rect">
            <a:avLst/>
          </a:prstGeom>
        </p:spPr>
        <p:txBody>
          <a:bodyPr vert="horz" lIns="93317" tIns="46659" rIns="93317" bIns="46659" rtlCol="0"/>
          <a:lstStyle>
            <a:lvl1pPr algn="r" fontAlgn="auto">
              <a:spcBef>
                <a:spcPts val="0"/>
              </a:spcBef>
              <a:spcAft>
                <a:spcPts val="0"/>
              </a:spcAft>
              <a:defRPr sz="1200">
                <a:latin typeface="+mn-lt"/>
                <a:cs typeface="+mn-cs"/>
              </a:defRPr>
            </a:lvl1pPr>
          </a:lstStyle>
          <a:p>
            <a:pPr>
              <a:defRPr/>
            </a:pPr>
            <a:fld id="{58B52BB7-2A71-4C4A-986E-23151350BB23}" type="datetimeFigureOut">
              <a:rPr lang="en-US"/>
              <a:pPr>
                <a:defRPr/>
              </a:pPr>
              <a:t>10/25/20</a:t>
            </a:fld>
            <a:endParaRPr lang="en-US"/>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17" tIns="46659" rIns="93317" bIns="46659" rtlCol="0" anchor="ctr"/>
          <a:lstStyle/>
          <a:p>
            <a:pPr lvl="0"/>
            <a:endParaRPr lang="en-US" noProof="0"/>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3317" tIns="46659" rIns="93317" bIns="4665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1" y="8841738"/>
            <a:ext cx="3043979" cy="465773"/>
          </a:xfrm>
          <a:prstGeom prst="rect">
            <a:avLst/>
          </a:prstGeom>
        </p:spPr>
        <p:txBody>
          <a:bodyPr vert="horz" lIns="93317" tIns="46659" rIns="93317" bIns="4665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3317" tIns="46659" rIns="93317" bIns="46659" rtlCol="0" anchor="b"/>
          <a:lstStyle>
            <a:lvl1pPr algn="r" fontAlgn="auto">
              <a:spcBef>
                <a:spcPts val="0"/>
              </a:spcBef>
              <a:spcAft>
                <a:spcPts val="0"/>
              </a:spcAft>
              <a:defRPr sz="1200">
                <a:latin typeface="+mn-lt"/>
                <a:cs typeface="+mn-cs"/>
              </a:defRPr>
            </a:lvl1pPr>
          </a:lstStyle>
          <a:p>
            <a:pPr>
              <a:defRPr/>
            </a:pPr>
            <a:fld id="{381C949D-A74B-4C0D-8F31-D1E6E7BB04B4}" type="slidenum">
              <a:rPr lang="en-US"/>
              <a:pPr>
                <a:defRPr/>
              </a:pPr>
              <a:t>‹#›</a:t>
            </a:fld>
            <a:endParaRPr lang="en-US"/>
          </a:p>
        </p:txBody>
      </p:sp>
    </p:spTree>
    <p:extLst>
      <p:ext uri="{BB962C8B-B14F-4D97-AF65-F5344CB8AC3E}">
        <p14:creationId xmlns:p14="http://schemas.microsoft.com/office/powerpoint/2010/main" val="16664038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rtl="0" eaLnBrk="0" fontAlgn="base" hangingPunct="0">
      <a:spcBef>
        <a:spcPct val="30000"/>
      </a:spcBef>
      <a:spcAft>
        <a:spcPct val="0"/>
      </a:spcAft>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eaLnBrk="0" fontAlgn="base" hangingPunct="0">
      <a:spcBef>
        <a:spcPct val="30000"/>
      </a:spcBef>
      <a:spcAft>
        <a:spcPct val="0"/>
      </a:spcAft>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371600" algn="l" rtl="0" eaLnBrk="0" fontAlgn="base" hangingPunct="0">
      <a:spcBef>
        <a:spcPct val="30000"/>
      </a:spcBef>
      <a:spcAft>
        <a:spcPct val="0"/>
      </a:spcAft>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828800" algn="l" rtl="0" eaLnBrk="0" fontAlgn="base" hangingPunct="0">
      <a:spcBef>
        <a:spcPct val="30000"/>
      </a:spcBef>
      <a:spcAft>
        <a:spcPct val="0"/>
      </a:spcAft>
      <a:defRPr sz="12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information in this presentation is a suggested </a:t>
            </a:r>
            <a:r>
              <a:rPr lang="en-US" baseline="0" dirty="0"/>
              <a:t>system of best practices developed by the American Council on Gift Annuities to help charities manage risks in their charitable gift annuity programs and protect charitable gift annuity donors.</a:t>
            </a:r>
          </a:p>
          <a:p>
            <a:pPr eaLnBrk="1" hangingPunct="1">
              <a:spcBef>
                <a:spcPct val="0"/>
              </a:spcBef>
            </a:pPr>
            <a:endParaRPr lang="en-US" baseline="0" dirty="0"/>
          </a:p>
          <a:p>
            <a:pPr eaLnBrk="1" hangingPunct="1">
              <a:spcBef>
                <a:spcPct val="0"/>
              </a:spcBef>
            </a:pPr>
            <a:r>
              <a:rPr lang="en-US" baseline="0" dirty="0"/>
              <a:t>The presentation has three focus areas:</a:t>
            </a:r>
          </a:p>
          <a:p>
            <a:pPr eaLnBrk="1" hangingPunct="1">
              <a:spcBef>
                <a:spcPct val="0"/>
              </a:spcBef>
            </a:pPr>
            <a:r>
              <a:rPr lang="en-US" baseline="0" dirty="0"/>
              <a:t>	*Establishing the program properly</a:t>
            </a:r>
          </a:p>
          <a:p>
            <a:pPr eaLnBrk="1" hangingPunct="1">
              <a:spcBef>
                <a:spcPct val="0"/>
              </a:spcBef>
            </a:pPr>
            <a:r>
              <a:rPr lang="en-US" baseline="0" dirty="0"/>
              <a:t>	*Prospect Relations, Disclosure &amp; Closing the Gift</a:t>
            </a:r>
          </a:p>
          <a:p>
            <a:pPr eaLnBrk="1" hangingPunct="1">
              <a:spcBef>
                <a:spcPct val="0"/>
              </a:spcBef>
            </a:pPr>
            <a:r>
              <a:rPr lang="en-US" baseline="0" dirty="0"/>
              <a:t>	*Investing, Reporting &amp; Stewardship</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B0C38E-6DCB-4E16-85B7-83234C3B65B0}" type="slidenum">
              <a:rPr lang="en-US" smtClean="0"/>
              <a:pPr fontAlgn="base">
                <a:spcBef>
                  <a:spcPct val="0"/>
                </a:spcBef>
                <a:spcAft>
                  <a:spcPct val="0"/>
                </a:spcAft>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Establishing minimum gift amounts</a:t>
            </a:r>
            <a:r>
              <a:rPr lang="en-US" baseline="0" dirty="0"/>
              <a:t> assures the amount the charity realizes from the gift justifies the organization’s efforts and expense in developing the gift and administering it.</a:t>
            </a:r>
          </a:p>
          <a:p>
            <a:pPr eaLnBrk="1" hangingPunct="1">
              <a:spcBef>
                <a:spcPct val="0"/>
              </a:spcBef>
            </a:pPr>
            <a:endParaRPr lang="en-US" baseline="0" dirty="0"/>
          </a:p>
          <a:p>
            <a:pPr eaLnBrk="1" hangingPunct="1">
              <a:spcBef>
                <a:spcPct val="0"/>
              </a:spcBef>
            </a:pPr>
            <a:r>
              <a:rPr lang="en-US" baseline="0" dirty="0"/>
              <a:t>Having a maximum gift amount policy is another component of risk management as it better assures the charity does not have too few “eggs” in one basket.</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D85677-2BB8-4BF2-8FDC-3F834D1120F7}" type="slidenum">
              <a:rPr lang="en-US" smtClean="0"/>
              <a:pPr fontAlgn="base">
                <a:spcBef>
                  <a:spcPct val="0"/>
                </a:spcBef>
                <a:spcAft>
                  <a:spcPct val="0"/>
                </a:spcAft>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Rates Committee of the</a:t>
            </a:r>
            <a:r>
              <a:rPr lang="en-US" baseline="0" dirty="0"/>
              <a:t> ACGA Board reviews the suggested maximum gift annuity payment rates on a regular basis.  If the Rates Committee determines changes in the suggested rates are advisable, the Rates Committee recommends changes to the ACGA Board.</a:t>
            </a:r>
          </a:p>
          <a:p>
            <a:pPr eaLnBrk="1" hangingPunct="1">
              <a:spcBef>
                <a:spcPct val="0"/>
              </a:spcBef>
            </a:pPr>
            <a:r>
              <a:rPr lang="en-US" baseline="0" dirty="0"/>
              <a:t>*Changes in suggested maximum gift annuity rates are usually made at the spring meeting of the ACGA Board with an effective date of July 1 of that year.  Notwithstanding the forgoing, if economic conditions warrant a change at another time, the ACGA Board will consider and act on such a recommendation whenever it is presented.</a:t>
            </a:r>
          </a:p>
          <a:p>
            <a:pPr eaLnBrk="1" hangingPunct="1">
              <a:spcBef>
                <a:spcPct val="0"/>
              </a:spcBef>
            </a:pP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F71C4F4-A531-4355-8401-48810FBB8FC1}" type="slidenum">
              <a:rPr lang="en-US" smtClean="0"/>
              <a:pPr fontAlgn="base">
                <a:spcBef>
                  <a:spcPct val="0"/>
                </a:spcBef>
                <a:spcAft>
                  <a:spcPct val="0"/>
                </a:spcAft>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Nothing is more harmful to a planned giving program than the charity not doing what it has agreed to do.</a:t>
            </a:r>
          </a:p>
          <a:p>
            <a:pPr eaLnBrk="1" hangingPunct="1">
              <a:spcBef>
                <a:spcPct val="0"/>
              </a:spcBef>
            </a:pPr>
            <a:endParaRPr lang="en-US" dirty="0"/>
          </a:p>
          <a:p>
            <a:pPr eaLnBrk="1" hangingPunct="1">
              <a:spcBef>
                <a:spcPct val="0"/>
              </a:spcBef>
            </a:pPr>
            <a:r>
              <a:rPr lang="en-US" dirty="0"/>
              <a:t>Procedures for calculating</a:t>
            </a:r>
            <a:r>
              <a:rPr lang="en-US" baseline="0" dirty="0"/>
              <a:t> the residuum of the CGA at the annuitant’s death assure the proper amount is withdrawn from the CGA pool/reserve.</a:t>
            </a:r>
          </a:p>
          <a:p>
            <a:pPr eaLnBrk="1" hangingPunct="1">
              <a:spcBef>
                <a:spcPct val="0"/>
              </a:spcBef>
            </a:pPr>
            <a:endParaRPr lang="en-US" baseline="0" dirty="0"/>
          </a:p>
          <a:p>
            <a:pPr eaLnBrk="1" hangingPunct="1">
              <a:spcBef>
                <a:spcPct val="0"/>
              </a:spcBef>
            </a:pPr>
            <a:r>
              <a:rPr lang="en-US" baseline="0" dirty="0"/>
              <a:t>While a donor-designated use for the residuum may be needed and/or appropriate at the time the gift is made; that need may no longer be there at the donor/annuitant’s death years later.  Discuss with the donor alternate uses in the event the designated use/program is no longer needed or in existence.</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938EBF-268A-43A0-BF6F-0A9B5A38B0BD}" type="slidenum">
              <a:rPr lang="en-US" smtClean="0"/>
              <a:pPr fontAlgn="base">
                <a:spcBef>
                  <a:spcPct val="0"/>
                </a:spcBef>
                <a:spcAft>
                  <a:spcPct val="0"/>
                </a:spcAft>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938EBF-268A-43A0-BF6F-0A9B5A38B0BD}" type="slidenum">
              <a:rPr lang="en-US" smtClean="0"/>
              <a:pPr fontAlgn="base">
                <a:spcBef>
                  <a:spcPct val="0"/>
                </a:spcBef>
                <a:spcAft>
                  <a:spcPct val="0"/>
                </a:spcAft>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Once your program has been established properly (or fine-tuned) with guidance of</a:t>
            </a:r>
            <a:r>
              <a:rPr lang="en-US" baseline="0" dirty="0"/>
              <a:t> competent legal counsel your organization is ready to move forward to meet with donor-prospects and close gifts.   Focus on:  developing satisfied donors and long-term relationships; increasing the potential for repeat gifts; and creating a culture where existing donors are so pleased with what they have done with your organization they refer their friends and family as new planned giving prospects for your organization.</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F9C3F-4A16-4192-8B26-A427E6E72E49}" type="slidenum">
              <a:rPr lang="en-US" smtClean="0"/>
              <a:pPr fontAlgn="base">
                <a:spcBef>
                  <a:spcPct val="0"/>
                </a:spcBef>
                <a:spcAft>
                  <a:spcPct val="0"/>
                </a:spcAft>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Face-to-face interaction</a:t>
            </a:r>
            <a:r>
              <a:rPr lang="en-US" baseline="0" dirty="0"/>
              <a:t> is helpful both as you initially engage with a prospect and also when the illustration of the proposed gift is presented to the prospect.</a:t>
            </a:r>
          </a:p>
          <a:p>
            <a:pPr eaLnBrk="1" hangingPunct="1">
              <a:spcBef>
                <a:spcPct val="0"/>
              </a:spcBef>
            </a:pPr>
            <a:endParaRPr lang="en-US" baseline="0" dirty="0"/>
          </a:p>
          <a:p>
            <a:pPr defTabSz="915772" eaLnBrk="1" hangingPunct="1">
              <a:spcBef>
                <a:spcPct val="0"/>
              </a:spcBef>
              <a:defRPr/>
            </a:pPr>
            <a:r>
              <a:rPr lang="en-US" baseline="0" dirty="0"/>
              <a:t>If face-to-face interaction is not possible, as is the case for many national organizations, interaction with the prospect should be done through telephone calls, video conferencing, emails and snail mail.</a:t>
            </a:r>
          </a:p>
          <a:p>
            <a:pPr eaLnBrk="1" hangingPunct="1">
              <a:spcBef>
                <a:spcPct val="0"/>
              </a:spcBef>
            </a:pPr>
            <a:endParaRPr lang="en-US" baseline="0" dirty="0"/>
          </a:p>
          <a:p>
            <a:pPr eaLnBrk="1" hangingPunct="1">
              <a:spcBef>
                <a:spcPct val="0"/>
              </a:spcBef>
            </a:pPr>
            <a:r>
              <a:rPr lang="en-US" baseline="0" dirty="0"/>
              <a:t>Make sure your prospective donor understands the illustration is a model, not what will actually happen if they establish a CGA with your organization.</a:t>
            </a:r>
          </a:p>
          <a:p>
            <a:pPr eaLnBrk="1" hangingPunct="1">
              <a:spcBef>
                <a:spcPct val="0"/>
              </a:spcBef>
            </a:pPr>
            <a:endParaRPr lang="en-US" baseline="0" dirty="0"/>
          </a:p>
          <a:p>
            <a:pPr eaLnBrk="1" hangingPunct="1">
              <a:spcBef>
                <a:spcPct val="0"/>
              </a:spcBef>
            </a:pPr>
            <a:r>
              <a:rPr lang="en-US" baseline="0" dirty="0"/>
              <a:t>Include a disclaimer on the gift annuity calculation in the illustration to highlight that the information is for illustration purposes and that the actual results will likely be different.</a:t>
            </a:r>
          </a:p>
          <a:p>
            <a:pPr eaLnBrk="1" hangingPunct="1">
              <a:spcBef>
                <a:spcPct val="0"/>
              </a:spcBef>
            </a:pPr>
            <a:endParaRPr lang="en-US" baseline="0" dirty="0"/>
          </a:p>
          <a:p>
            <a:pPr eaLnBrk="1" hangingPunct="1">
              <a:spcBef>
                <a:spcPct val="0"/>
              </a:spcBef>
            </a:pPr>
            <a:r>
              <a:rPr lang="en-US" dirty="0"/>
              <a:t>Making</a:t>
            </a:r>
            <a:r>
              <a:rPr lang="en-US" baseline="0" dirty="0"/>
              <a:t> the donor’s advisors “part of the team” is beneficial to both the charity and the donor-prospect.  Encouraging the donor to review the illustration and all documents with his/her own advisers assures someone representing only the donor’s interests is aware of what the donor is planning, understands why the donor is making the gift, and can gauge whether or not the donor understands what he/she is doing.</a:t>
            </a:r>
          </a:p>
          <a:p>
            <a:pPr eaLnBrk="1" hangingPunct="1">
              <a:spcBef>
                <a:spcPct val="0"/>
              </a:spcBef>
            </a:pPr>
            <a:endParaRPr lang="en-US" baseline="0" dirty="0"/>
          </a:p>
          <a:p>
            <a:pPr eaLnBrk="1" hangingPunct="1">
              <a:spcBef>
                <a:spcPct val="0"/>
              </a:spcBef>
            </a:pPr>
            <a:r>
              <a:rPr lang="en-US" baseline="0" dirty="0"/>
              <a:t>Consider inviting the donor’s advisor(s) to attend meetings with the donor and your organization’s representatives.</a:t>
            </a:r>
          </a:p>
          <a:p>
            <a:pPr eaLnBrk="1" hangingPunct="1">
              <a:spcBef>
                <a:spcPct val="0"/>
              </a:spcBef>
            </a:pPr>
            <a:endParaRPr lang="en-US" baseline="0" dirty="0"/>
          </a:p>
          <a:p>
            <a:pPr eaLnBrk="1" hangingPunct="1">
              <a:spcBef>
                <a:spcPct val="0"/>
              </a:spcBef>
            </a:pPr>
            <a:r>
              <a:rPr lang="en-US" baseline="0" dirty="0"/>
              <a:t>You may also want to encourage your donor to notify his/her family about the charitable gift they are considering (or have made) so the donor’s family’s expectations regarding estate disposition are managed and there are no surprises at the donor’s death.</a:t>
            </a:r>
            <a:endParaRPr lang="en-US" dirty="0"/>
          </a:p>
          <a:p>
            <a:pPr eaLnBrk="1" hangingPunct="1">
              <a:spcBef>
                <a:spcPct val="0"/>
              </a:spcBef>
            </a:pPr>
            <a:endParaRPr lang="en-US" baseline="0"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60D7F6B-D316-44F5-9C14-BCC1FB40D64C}" type="slidenum">
              <a:rPr lang="en-US" smtClean="0"/>
              <a:pPr fontAlgn="base">
                <a:spcBef>
                  <a:spcPct val="0"/>
                </a:spcBef>
                <a:spcAft>
                  <a:spcPct val="0"/>
                </a:spcAft>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Make sure all CGA marketing</a:t>
            </a:r>
            <a:r>
              <a:rPr lang="en-US" baseline="0" dirty="0"/>
              <a:t> materials are clear and accurate.</a:t>
            </a:r>
          </a:p>
          <a:p>
            <a:pPr eaLnBrk="1" hangingPunct="1">
              <a:spcBef>
                <a:spcPct val="0"/>
              </a:spcBef>
            </a:pPr>
            <a:endParaRPr lang="en-US" baseline="0" dirty="0"/>
          </a:p>
          <a:p>
            <a:pPr eaLnBrk="1" hangingPunct="1">
              <a:spcBef>
                <a:spcPct val="0"/>
              </a:spcBef>
            </a:pPr>
            <a:r>
              <a:rPr lang="en-US" baseline="0" dirty="0"/>
              <a:t>Make marketing materials friendly to older donors --- use 12 point font, paper stock that is not too thin or shiny, and black ink on a white background with plenty of open space on the page.</a:t>
            </a:r>
          </a:p>
          <a:p>
            <a:pPr eaLnBrk="1" hangingPunct="1">
              <a:spcBef>
                <a:spcPct val="0"/>
              </a:spcBef>
            </a:pPr>
            <a:endParaRPr lang="en-US" baseline="0" dirty="0"/>
          </a:p>
          <a:p>
            <a:pPr eaLnBrk="1" hangingPunct="1">
              <a:spcBef>
                <a:spcPct val="0"/>
              </a:spcBef>
            </a:pPr>
            <a:r>
              <a:rPr lang="en-US" baseline="0" dirty="0"/>
              <a:t>Financial instrument terminology to avoid: “product”; “yield”; “rate of return”; “purchase”.</a:t>
            </a:r>
          </a:p>
          <a:p>
            <a:pPr eaLnBrk="1" hangingPunct="1">
              <a:spcBef>
                <a:spcPct val="0"/>
              </a:spcBef>
            </a:pPr>
            <a:endParaRPr lang="en-US" baseline="0" dirty="0"/>
          </a:p>
          <a:p>
            <a:pPr eaLnBrk="1" hangingPunct="1">
              <a:spcBef>
                <a:spcPct val="0"/>
              </a:spcBef>
            </a:pPr>
            <a:r>
              <a:rPr lang="en-US" baseline="0" dirty="0"/>
              <a:t>Instead of “guaranteed income” use “fixed payments for life”----the annuity payment is not “guaranteed” in the legal sense even though it is backed by the organization’s general assets and it’s not all “income” (dividends and interest) as a portion of each payment is a return of principal (that’s the “tax free” portion).</a:t>
            </a:r>
          </a:p>
          <a:p>
            <a:pPr eaLnBrk="1" hangingPunct="1">
              <a:spcBef>
                <a:spcPct val="0"/>
              </a:spcBef>
            </a:pPr>
            <a:endParaRPr lang="en-US" baseline="0" dirty="0"/>
          </a:p>
          <a:p>
            <a:pPr eaLnBrk="1" hangingPunct="1">
              <a:spcBef>
                <a:spcPct val="0"/>
              </a:spcBef>
            </a:pPr>
            <a:r>
              <a:rPr lang="en-US" baseline="0" dirty="0"/>
              <a:t>Make sure all marketing materials include a disclaimer that the information provided is not (and is not intended to be) legal or tax advice and the advice of the prospect’s own legal and tax advisers should be sought before a gift is made.</a:t>
            </a:r>
          </a:p>
          <a:p>
            <a:pPr eaLnBrk="1" hangingPunct="1">
              <a:spcBef>
                <a:spcPct val="0"/>
              </a:spcBef>
            </a:pPr>
            <a:endParaRPr lang="en-US" baseline="0" dirty="0"/>
          </a:p>
          <a:p>
            <a:pPr eaLnBrk="1" hangingPunct="1">
              <a:spcBef>
                <a:spcPct val="0"/>
              </a:spcBef>
            </a:pPr>
            <a:r>
              <a:rPr lang="en-US" baseline="0" dirty="0"/>
              <a:t>And, if your organization is not registered to issue charitable gift annuities in all states that require registration and/or notification, include a disclaimer on your marketing materials stating “Not Available in All States”.</a:t>
            </a:r>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428CEF-C125-4AB6-9270-FABE9FD65FFD}" type="slidenum">
              <a:rPr lang="en-US" smtClean="0"/>
              <a:pPr fontAlgn="base">
                <a:spcBef>
                  <a:spcPct val="0"/>
                </a:spcBef>
                <a:spcAft>
                  <a:spcPct val="0"/>
                </a:spcAft>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Having both</a:t>
            </a:r>
            <a:r>
              <a:rPr lang="en-US" baseline="0" dirty="0"/>
              <a:t> the donor and the charity sign the CGA contract shows the donor was provided with the terms of the transaction and both parties agreed to the terms presented to the donor.</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5719A5-8079-45F1-B497-D1E07329BA0E}" type="slidenum">
              <a:rPr lang="en-US" smtClean="0"/>
              <a:pPr fontAlgn="base">
                <a:spcBef>
                  <a:spcPct val="0"/>
                </a:spcBef>
                <a:spcAft>
                  <a:spcPct val="0"/>
                </a:spcAft>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If something</a:t>
            </a:r>
            <a:r>
              <a:rPr lang="en-US" baseline="0" dirty="0"/>
              <a:t> other than cash is used to fund the CGA, Federal tax law requires only a description of the gifted assets to substantiate the charitable contribution.  </a:t>
            </a:r>
          </a:p>
          <a:p>
            <a:pPr eaLnBrk="1" hangingPunct="1">
              <a:spcBef>
                <a:spcPct val="0"/>
              </a:spcBef>
            </a:pPr>
            <a:endParaRPr lang="en-US" baseline="0" dirty="0"/>
          </a:p>
          <a:p>
            <a:pPr eaLnBrk="1" hangingPunct="1">
              <a:spcBef>
                <a:spcPct val="0"/>
              </a:spcBef>
            </a:pPr>
            <a:r>
              <a:rPr lang="en-US" dirty="0"/>
              <a:t>Make</a:t>
            </a:r>
            <a:r>
              <a:rPr lang="en-US" baseline="0" dirty="0"/>
              <a:t> your donor aware of the annual tax reporting via the Form 1099-R at the time the gift is completed so they will be on the lookout for it.</a:t>
            </a:r>
          </a:p>
          <a:p>
            <a:pPr eaLnBrk="1" hangingPunct="1">
              <a:spcBef>
                <a:spcPct val="0"/>
              </a:spcBef>
            </a:pPr>
            <a:endParaRPr lang="en-US" baseline="0" dirty="0"/>
          </a:p>
          <a:p>
            <a:pPr eaLnBrk="1" hangingPunct="1">
              <a:spcBef>
                <a:spcPct val="0"/>
              </a:spcBef>
            </a:pPr>
            <a:r>
              <a:rPr lang="en-US" baseline="0" dirty="0"/>
              <a:t>Consider sending a second copy of the final charitable contribution calculation in January of the year following the year of the gift since donors sometimes misplace it.  If sent early in January, include a reminder a 1099-R will be sent to them by January 31 that year and each year thereafter.</a:t>
            </a:r>
            <a:endParaRPr lang="en-US" dirty="0"/>
          </a:p>
          <a:p>
            <a:pPr eaLnBrk="1" hangingPunct="1">
              <a:spcBef>
                <a:spcPct val="0"/>
              </a:spcBef>
            </a:pP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D66351-1625-451C-B8AB-0ADFBC11CD94}" type="slidenum">
              <a:rPr lang="en-US" smtClean="0"/>
              <a:pPr fontAlgn="base">
                <a:spcBef>
                  <a:spcPct val="0"/>
                </a:spcBef>
                <a:spcAft>
                  <a:spcPct val="0"/>
                </a:spcAft>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CGA’s can be in force for many years;</a:t>
            </a:r>
            <a:r>
              <a:rPr lang="en-US" baseline="0" dirty="0"/>
              <a:t> therefore, best practices don’t end with development of appropriate policies and procedures, compliance with regulations, and marketing and closing gifts.  Your organization must apply best practices to the investment of the gift annuity reserve and stewardship of the relationship with your donors and annuitants.</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55E27A-338F-45BE-91A9-E62D352278A3}" type="slidenum">
              <a:rPr lang="en-US" smtClean="0"/>
              <a:pPr fontAlgn="base">
                <a:spcBef>
                  <a:spcPct val="0"/>
                </a:spcBef>
                <a:spcAft>
                  <a:spcPct val="0"/>
                </a:spcAft>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Charitable Gift Annuities (CGA’s) are a very popular form of planned gift</a:t>
            </a:r>
          </a:p>
          <a:p>
            <a:pPr eaLnBrk="1" hangingPunct="1">
              <a:spcBef>
                <a:spcPct val="0"/>
              </a:spcBef>
            </a:pPr>
            <a:endParaRPr lang="en-US" dirty="0"/>
          </a:p>
          <a:p>
            <a:pPr eaLnBrk="1" hangingPunct="1">
              <a:spcBef>
                <a:spcPct val="0"/>
              </a:spcBef>
            </a:pPr>
            <a:r>
              <a:rPr lang="en-US" dirty="0"/>
              <a:t>CGA’s</a:t>
            </a:r>
            <a:r>
              <a:rPr lang="en-US" baseline="0" dirty="0"/>
              <a:t> are easy for the donor prospect to understand and complete</a:t>
            </a:r>
          </a:p>
          <a:p>
            <a:pPr eaLnBrk="1" hangingPunct="1">
              <a:spcBef>
                <a:spcPct val="0"/>
              </a:spcBef>
            </a:pPr>
            <a:endParaRPr lang="en-US" baseline="0" dirty="0"/>
          </a:p>
          <a:p>
            <a:pPr eaLnBrk="1" hangingPunct="1">
              <a:spcBef>
                <a:spcPct val="0"/>
              </a:spcBef>
            </a:pPr>
            <a:r>
              <a:rPr lang="en-US" baseline="0" dirty="0"/>
              <a:t>CGA’s are an easy giving plan for charities to explain to prospects</a:t>
            </a:r>
          </a:p>
          <a:p>
            <a:pPr eaLnBrk="1" hangingPunct="1">
              <a:spcBef>
                <a:spcPct val="0"/>
              </a:spcBef>
            </a:pPr>
            <a:endParaRPr lang="en-US" baseline="0" dirty="0"/>
          </a:p>
          <a:p>
            <a:pPr eaLnBrk="1" hangingPunct="1">
              <a:spcBef>
                <a:spcPct val="0"/>
              </a:spcBef>
            </a:pPr>
            <a:r>
              <a:rPr lang="en-US" baseline="0" dirty="0"/>
              <a:t>********************</a:t>
            </a:r>
          </a:p>
          <a:p>
            <a:pPr eaLnBrk="1" hangingPunct="1">
              <a:spcBef>
                <a:spcPct val="0"/>
              </a:spcBef>
            </a:pPr>
            <a:r>
              <a:rPr lang="en-US" baseline="0" dirty="0"/>
              <a:t>The “risk” in CGA’s for charities is in the fact the agreed on income stream (annuity payments) are a legal and financial obligation of the charity</a:t>
            </a:r>
          </a:p>
          <a:p>
            <a:pPr eaLnBrk="1" hangingPunct="1">
              <a:spcBef>
                <a:spcPct val="0"/>
              </a:spcBef>
            </a:pPr>
            <a:endParaRPr lang="en-US" baseline="0" dirty="0"/>
          </a:p>
          <a:p>
            <a:pPr eaLnBrk="1" hangingPunct="1">
              <a:spcBef>
                <a:spcPct val="0"/>
              </a:spcBef>
            </a:pPr>
            <a:r>
              <a:rPr lang="en-US" baseline="0" dirty="0"/>
              <a:t>The “reward” for charities is this giving plan promotes long-term relationships with donors that may result in additional gifts and/or referral of other prospective donors</a:t>
            </a:r>
            <a:endParaRPr lang="en-US" dirty="0"/>
          </a:p>
          <a:p>
            <a:pPr eaLnBrk="1" hangingPunct="1">
              <a:spcBef>
                <a:spcPct val="0"/>
              </a:spcBef>
            </a:pP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0A192D-276A-4600-9024-EB896D78A875}" type="slidenum">
              <a:rPr lang="en-US" smtClean="0"/>
              <a:pPr fontAlgn="base">
                <a:spcBef>
                  <a:spcPct val="0"/>
                </a:spcBef>
                <a:spcAft>
                  <a:spcPct val="0"/>
                </a:spcAft>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Investing the entire amount of the gift is the most</a:t>
            </a:r>
            <a:r>
              <a:rPr lang="en-US" baseline="0" dirty="0"/>
              <a:t> prudent course of action.  Not investing the entire amount may result in your organization’s reserves being insufficient to meet its annuity payment obligation.  The 50% residuum assumption used to develop the suggested maximum gift annuity rates is based on the full amount of the gift being invested.  Investing the entire amount allows the organization to self-insure and it is a good marketing tool as it shows the strength of the organization’s reserve fund.</a:t>
            </a:r>
          </a:p>
          <a:p>
            <a:pPr eaLnBrk="1" hangingPunct="1">
              <a:spcBef>
                <a:spcPct val="0"/>
              </a:spcBef>
            </a:pPr>
            <a:endParaRPr lang="en-US" baseline="0" dirty="0"/>
          </a:p>
          <a:p>
            <a:pPr eaLnBrk="1" hangingPunct="1">
              <a:spcBef>
                <a:spcPct val="0"/>
              </a:spcBef>
            </a:pPr>
            <a:r>
              <a:rPr lang="en-US" baseline="0" dirty="0"/>
              <a:t>The ACGA suggested payout rate asset allocation actuarial assumption is not the actual asset allocation most charities use for their CGA pool (Respondents to the 2017 Survey reported, on average, a 10% cash, 51% stocks/mutual funds, 14% government bonds, 16% corporate bonds, 2% real estate and 7% other investments asset allocation).</a:t>
            </a:r>
          </a:p>
          <a:p>
            <a:pPr eaLnBrk="1" hangingPunct="1">
              <a:spcBef>
                <a:spcPct val="0"/>
              </a:spcBef>
            </a:pPr>
            <a:endParaRPr lang="en-US" baseline="0" dirty="0"/>
          </a:p>
          <a:p>
            <a:pPr eaLnBrk="1" hangingPunct="1">
              <a:spcBef>
                <a:spcPct val="0"/>
              </a:spcBef>
            </a:pPr>
            <a:r>
              <a:rPr lang="en-US" baseline="0" dirty="0"/>
              <a:t>If possible, keep CGA pool separately invested.</a:t>
            </a:r>
          </a:p>
          <a:p>
            <a:pPr eaLnBrk="1" hangingPunct="1">
              <a:spcBef>
                <a:spcPct val="0"/>
              </a:spcBef>
            </a:pPr>
            <a:endParaRPr lang="en-US" baseline="0" dirty="0"/>
          </a:p>
          <a:p>
            <a:pPr eaLnBrk="1" hangingPunct="1">
              <a:spcBef>
                <a:spcPct val="0"/>
              </a:spcBef>
            </a:pPr>
            <a:r>
              <a:rPr lang="en-US" baseline="0" dirty="0"/>
              <a:t>Asset allocation is the primary driver of investment return.  The organization must select an asset allocation appropriate to it’s unique circumstances and preferences.</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FE02D50-7A63-4374-843C-0CEA13099C0E}" type="slidenum">
              <a:rPr lang="en-US" smtClean="0"/>
              <a:pPr fontAlgn="base">
                <a:spcBef>
                  <a:spcPct val="0"/>
                </a:spcBef>
                <a:spcAft>
                  <a:spcPct val="0"/>
                </a:spcAft>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78991-8452-480C-967B-CEC8FB31527E}" type="slidenum">
              <a:rPr lang="en-US" smtClean="0"/>
              <a:pPr fontAlgn="base">
                <a:spcBef>
                  <a:spcPct val="0"/>
                </a:spcBef>
                <a:spcAft>
                  <a:spcPct val="0"/>
                </a:spcAft>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development</a:t>
            </a:r>
            <a:r>
              <a:rPr lang="en-US" baseline="0" dirty="0"/>
              <a:t> office’s relationship with the donor/annuitant should continue even after the gift is completed.  The donor/annuitant should be encouraged to contact the development officer regarding any matters related to their CGA.</a:t>
            </a:r>
          </a:p>
          <a:p>
            <a:pPr eaLnBrk="1" hangingPunct="1">
              <a:spcBef>
                <a:spcPct val="0"/>
              </a:spcBef>
            </a:pPr>
            <a:endParaRPr lang="en-US" baseline="0" dirty="0"/>
          </a:p>
          <a:p>
            <a:pPr eaLnBrk="1" hangingPunct="1">
              <a:spcBef>
                <a:spcPct val="0"/>
              </a:spcBef>
            </a:pPr>
            <a:r>
              <a:rPr lang="en-US" baseline="0" dirty="0"/>
              <a:t>Keeping the lines of communication between the development and business offices open is key to good donor/annuitant stewardship---the business office should keep the development office updated on when 1099’s will be mailed each year and the development office should notify the business office about all calls from the donor about administration of their CGA.</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3C7ABB-4C06-44F6-A796-95A571C29335}" type="slidenum">
              <a:rPr lang="en-US" smtClean="0"/>
              <a:pPr fontAlgn="base">
                <a:spcBef>
                  <a:spcPct val="0"/>
                </a:spcBef>
                <a:spcAft>
                  <a:spcPct val="0"/>
                </a:spcAft>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Keeping</a:t>
            </a:r>
            <a:r>
              <a:rPr lang="en-US" baseline="0" dirty="0"/>
              <a:t> in touch with donors and annuitants is an obligation and a privilege.  The donor has made your organization a part of his/her long-term plan to accomplish personal goals and objectives.</a:t>
            </a:r>
          </a:p>
          <a:p>
            <a:pPr eaLnBrk="1" hangingPunct="1">
              <a:spcBef>
                <a:spcPct val="0"/>
              </a:spcBef>
            </a:pPr>
            <a:endParaRPr lang="en-US" baseline="0"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On-going communication</a:t>
            </a:r>
            <a:r>
              <a:rPr lang="en-US" baseline="0" dirty="0"/>
              <a:t> will help the donor feel valuable and that he/she has made an important contribution to the furtherance of your organization’s mission.  Such communication may result in additional gifts and/or good word of mouth “advertising” to the donor’s friends and family.</a:t>
            </a:r>
            <a:endParaRPr lang="en-US" dirty="0"/>
          </a:p>
          <a:p>
            <a:pPr eaLnBrk="1" hangingPunct="1">
              <a:spcBef>
                <a:spcPct val="0"/>
              </a:spcBef>
            </a:pP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F813CC-9CDC-4917-B52C-F713DFE447CF}" type="slidenum">
              <a:rPr lang="en-US" smtClean="0"/>
              <a:pPr fontAlgn="base">
                <a:spcBef>
                  <a:spcPct val="0"/>
                </a:spcBef>
                <a:spcAft>
                  <a:spcPct val="0"/>
                </a:spcAft>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Educating colleagues better assures none are surprised when they discover there</a:t>
            </a:r>
            <a:r>
              <a:rPr lang="en-US" baseline="0" dirty="0"/>
              <a:t> will be no immediate benefit (dollars) when a new CGA is established.</a:t>
            </a:r>
          </a:p>
          <a:p>
            <a:pPr eaLnBrk="1" hangingPunct="1">
              <a:spcBef>
                <a:spcPct val="0"/>
              </a:spcBef>
            </a:pPr>
            <a:endParaRPr lang="en-US" baseline="0" dirty="0"/>
          </a:p>
          <a:p>
            <a:pPr eaLnBrk="1" hangingPunct="1">
              <a:spcBef>
                <a:spcPct val="0"/>
              </a:spcBef>
            </a:pPr>
            <a:r>
              <a:rPr lang="en-US" baseline="0" dirty="0"/>
              <a:t>The more well-managed your CGA program, the more value accrues to your donors and your entire organization.</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6F4809-637C-43EA-BCA9-CA312C0B3BD6}" type="slidenum">
              <a:rPr lang="en-US" smtClean="0"/>
              <a:pPr fontAlgn="base">
                <a:spcBef>
                  <a:spcPct val="0"/>
                </a:spcBef>
                <a:spcAft>
                  <a:spcPct val="0"/>
                </a:spcAft>
                <a:defRPr/>
              </a:pPr>
              <a:t>24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Development of appropriate policies and procedures is a</a:t>
            </a:r>
            <a:r>
              <a:rPr lang="en-US" baseline="0" dirty="0"/>
              <a:t> key step in developing a strong CGA program.</a:t>
            </a:r>
          </a:p>
          <a:p>
            <a:pPr eaLnBrk="1" hangingPunct="1">
              <a:spcBef>
                <a:spcPct val="0"/>
              </a:spcBef>
            </a:pPr>
            <a:endParaRPr lang="en-US" baseline="0" dirty="0"/>
          </a:p>
          <a:p>
            <a:pPr eaLnBrk="1" hangingPunct="1">
              <a:spcBef>
                <a:spcPct val="0"/>
              </a:spcBef>
            </a:pPr>
            <a:r>
              <a:rPr lang="en-US" baseline="0" dirty="0"/>
              <a:t>Key elements of a good charitable gift annuity program:</a:t>
            </a:r>
          </a:p>
          <a:p>
            <a:pPr marL="171707" indent="-171707" eaLnBrk="1" hangingPunct="1">
              <a:spcBef>
                <a:spcPct val="0"/>
              </a:spcBef>
              <a:buFont typeface="Arial" charset="0"/>
              <a:buChar char="•"/>
            </a:pPr>
            <a:r>
              <a:rPr lang="en-US" baseline="0" dirty="0"/>
              <a:t>Financial Stability</a:t>
            </a:r>
          </a:p>
          <a:p>
            <a:pPr marL="171707" indent="-171707" eaLnBrk="1" hangingPunct="1">
              <a:spcBef>
                <a:spcPct val="0"/>
              </a:spcBef>
              <a:buFont typeface="Arial" charset="0"/>
              <a:buChar char="•"/>
            </a:pPr>
            <a:r>
              <a:rPr lang="en-US" baseline="0" dirty="0"/>
              <a:t>Financial Reserves</a:t>
            </a:r>
          </a:p>
          <a:p>
            <a:pPr marL="171707" indent="-171707" eaLnBrk="1" hangingPunct="1">
              <a:spcBef>
                <a:spcPct val="0"/>
              </a:spcBef>
              <a:buFont typeface="Arial" charset="0"/>
              <a:buChar char="•"/>
            </a:pPr>
            <a:r>
              <a:rPr lang="en-US" baseline="0" dirty="0"/>
              <a:t>Long-term Commitment to Administering CGAs</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39A37B6-5970-423C-A9A8-FEF832778A16}" type="slidenum">
              <a:rPr lang="en-US" smtClean="0"/>
              <a:pPr fontAlgn="base">
                <a:spcBef>
                  <a:spcPct val="0"/>
                </a:spcBef>
                <a:spcAft>
                  <a:spcPct val="0"/>
                </a:spcAft>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Know both state and federal laws that regulate charitable gift annuities and make sure your organization has procedures</a:t>
            </a:r>
            <a:r>
              <a:rPr lang="en-US" baseline="0" dirty="0"/>
              <a:t> in place to be able to comply with all.</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8BB294-5B19-4B86-8B53-FFBA41B39BC2}" type="slidenum">
              <a:rPr lang="en-US" smtClean="0"/>
              <a:pPr fontAlgn="base">
                <a:spcBef>
                  <a:spcPct val="0"/>
                </a:spcBef>
                <a:spcAft>
                  <a:spcPct val="0"/>
                </a:spcAft>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 Disclosure</a:t>
            </a:r>
            <a:r>
              <a:rPr lang="en-US" baseline="0" dirty="0"/>
              <a:t> Statement should be provided as a part of a CGA illustration/proposal packet to a prospective donor.</a:t>
            </a:r>
          </a:p>
          <a:p>
            <a:pPr eaLnBrk="1" hangingPunct="1">
              <a:spcBef>
                <a:spcPct val="0"/>
              </a:spcBef>
            </a:pPr>
            <a:endParaRPr lang="en-US" baseline="0" dirty="0"/>
          </a:p>
          <a:p>
            <a:pPr eaLnBrk="1" hangingPunct="1">
              <a:spcBef>
                <a:spcPct val="0"/>
              </a:spcBef>
            </a:pPr>
            <a:r>
              <a:rPr lang="en-US" baseline="0" dirty="0"/>
              <a:t>Key information that </a:t>
            </a:r>
            <a:r>
              <a:rPr lang="en-US" u="sng" baseline="0" dirty="0"/>
              <a:t>must</a:t>
            </a:r>
            <a:r>
              <a:rPr lang="en-US" baseline="0" dirty="0"/>
              <a:t> be included in the Disclosure Statement:</a:t>
            </a:r>
          </a:p>
          <a:p>
            <a:pPr eaLnBrk="1" hangingPunct="1">
              <a:spcBef>
                <a:spcPct val="0"/>
              </a:spcBef>
            </a:pPr>
            <a:r>
              <a:rPr lang="en-US" baseline="0" dirty="0"/>
              <a:t>	*The existence of a contractual relationship between the charity and the donor</a:t>
            </a:r>
          </a:p>
          <a:p>
            <a:pPr eaLnBrk="1" hangingPunct="1">
              <a:spcBef>
                <a:spcPct val="0"/>
              </a:spcBef>
            </a:pPr>
            <a:r>
              <a:rPr lang="en-US" baseline="0" dirty="0"/>
              <a:t>	*That charity’s obligation under the CGA contract/agreement is a general claim on the charity’s assets</a:t>
            </a:r>
          </a:p>
          <a:p>
            <a:pPr eaLnBrk="1" hangingPunct="1">
              <a:spcBef>
                <a:spcPct val="0"/>
              </a:spcBef>
            </a:pPr>
            <a:r>
              <a:rPr lang="en-US" baseline="0" dirty="0"/>
              <a:t>	*The existence of a reserve fund that complies with state law</a:t>
            </a:r>
          </a:p>
          <a:p>
            <a:pPr eaLnBrk="1" hangingPunct="1">
              <a:spcBef>
                <a:spcPct val="0"/>
              </a:spcBef>
            </a:pPr>
            <a:endParaRPr lang="en-US" baseline="0" dirty="0"/>
          </a:p>
          <a:p>
            <a:pPr eaLnBrk="1" hangingPunct="1">
              <a:spcBef>
                <a:spcPct val="0"/>
              </a:spcBef>
            </a:pPr>
            <a:r>
              <a:rPr lang="en-US" baseline="0" dirty="0"/>
              <a:t>Charity may also want to include information about the charity and its investments in the Disclosure Statement</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78B9E4-4263-4942-93E2-A18BCE24F3FA}" type="slidenum">
              <a:rPr lang="en-US" smtClean="0"/>
              <a:pPr fontAlgn="base">
                <a:spcBef>
                  <a:spcPct val="0"/>
                </a:spcBef>
                <a:spcAft>
                  <a:spcPct val="0"/>
                </a:spcAft>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“Silent” states have no specific statute mentioning</a:t>
            </a:r>
            <a:r>
              <a:rPr lang="en-US" baseline="0" dirty="0"/>
              <a:t> CGA’s (Delaware, Michigan, Ohio, Rhode Island and Wyoming).</a:t>
            </a:r>
          </a:p>
          <a:p>
            <a:pPr eaLnBrk="1" hangingPunct="1">
              <a:spcBef>
                <a:spcPct val="0"/>
              </a:spcBef>
            </a:pPr>
            <a:endParaRPr lang="en-US" baseline="0" dirty="0"/>
          </a:p>
          <a:p>
            <a:pPr eaLnBrk="1" hangingPunct="1">
              <a:spcBef>
                <a:spcPct val="0"/>
              </a:spcBef>
            </a:pPr>
            <a:r>
              <a:rPr lang="en-US" baseline="0" dirty="0"/>
              <a:t>Key point in time, in determining what state law applies, is when the gift annuity contract/agreement is signed---where is donor a resident and where is charity’s principal place of business.</a:t>
            </a:r>
          </a:p>
          <a:p>
            <a:pPr eaLnBrk="1" hangingPunct="1">
              <a:spcBef>
                <a:spcPct val="0"/>
              </a:spcBef>
            </a:pPr>
            <a:endParaRPr lang="en-US" baseline="0"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State regulation criteria include but</a:t>
            </a:r>
            <a:r>
              <a:rPr lang="en-US" baseline="0" dirty="0"/>
              <a:t> is not limited to: type of organization issuing the gift annuity (exempt from federal taxation; religious organization; file Form 990); number of years in existence/operation; reserve fund requirements and investment restrictions; board resolution approving organization’s charitable gift annuity program.</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5341AF-625B-4340-B489-B718919CD237}" type="slidenum">
              <a:rPr lang="en-US" smtClean="0"/>
              <a:pPr fontAlgn="base">
                <a:spcBef>
                  <a:spcPct val="0"/>
                </a:spcBef>
                <a:spcAft>
                  <a:spcPct val="0"/>
                </a:spcAft>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Best practice is to allow gifts of real</a:t>
            </a:r>
            <a:r>
              <a:rPr lang="en-US" baseline="0" dirty="0"/>
              <a:t> estate, tangible personal property,  and other property interests to be used only to fund deferred gift annuities so that organization has time to liquidate the asset before it has to start making annuity payments.</a:t>
            </a:r>
          </a:p>
          <a:p>
            <a:pPr eaLnBrk="1" hangingPunct="1">
              <a:spcBef>
                <a:spcPct val="0"/>
              </a:spcBef>
            </a:pPr>
            <a:endParaRPr lang="en-US" baseline="0" dirty="0"/>
          </a:p>
          <a:p>
            <a:pPr eaLnBrk="1" hangingPunct="1">
              <a:spcBef>
                <a:spcPct val="0"/>
              </a:spcBef>
            </a:pPr>
            <a:r>
              <a:rPr lang="en-US" dirty="0"/>
              <a:t>Also</a:t>
            </a:r>
            <a:r>
              <a:rPr lang="en-US" baseline="0" dirty="0"/>
              <a:t> consider, if state law/regulation permits it, lowering the annuity payment rate below the ACGA suggested rate if a hard-to-value/hard-to-sell asset is being used to fund the gift.</a:t>
            </a:r>
          </a:p>
          <a:p>
            <a:pPr eaLnBrk="1" hangingPunct="1">
              <a:spcBef>
                <a:spcPct val="0"/>
              </a:spcBef>
            </a:pPr>
            <a:endParaRPr lang="en-US" baseline="0" dirty="0"/>
          </a:p>
          <a:p>
            <a:pPr eaLnBrk="1" hangingPunct="1">
              <a:spcBef>
                <a:spcPct val="0"/>
              </a:spcBef>
            </a:pPr>
            <a:r>
              <a:rPr lang="en-US" baseline="0" dirty="0"/>
              <a:t>Gift Acceptance Policy “variance” procedure should include a statement as to who can agree to a variance from standard policy and how such exceptions are made.</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5B7C0B-655B-4E50-96E7-4AC5EB9DD555}" type="slidenum">
              <a:rPr lang="en-US" smtClean="0"/>
              <a:pPr fontAlgn="base">
                <a:spcBef>
                  <a:spcPct val="0"/>
                </a:spcBef>
                <a:spcAft>
                  <a:spcPct val="0"/>
                </a:spcAft>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Establishing a minimum age policy for annuitants</a:t>
            </a:r>
            <a:r>
              <a:rPr lang="en-US" baseline="0" dirty="0"/>
              <a:t> provides protection to both the annuitant and the charity.  CGA’s may not be appropriate for younger donors---fixed payments offer no inflation protection.  Entering into a CGA with a young annuitant may provide little benefit to the charity because of the long-term administrative expense and staff time commitment to steward the gift.</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F50B357-513D-43B2-A07E-BC71C636F0C9}" type="slidenum">
              <a:rPr lang="en-US" smtClean="0"/>
              <a:pPr fontAlgn="base">
                <a:spcBef>
                  <a:spcPct val="0"/>
                </a:spcBef>
                <a:spcAft>
                  <a:spcPct val="0"/>
                </a:spcAft>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407988" y="698500"/>
            <a:ext cx="6207125" cy="3490913"/>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Having</a:t>
            </a:r>
            <a:r>
              <a:rPr lang="en-US" baseline="0" dirty="0"/>
              <a:t> a policy that sets a minimum current age of the DGA annuitant at the time the gift is made keeps the term of the administration of the gift, both during the deferral period as well as the annuity payment period, to a reasonable period of time, thereby better assuring the charity will benefit from the gift.</a:t>
            </a:r>
            <a:endParaRPr lang="en-US" dirty="0"/>
          </a:p>
        </p:txBody>
      </p:sp>
      <p:sp>
        <p:nvSpPr>
          <p:cNvPr id="102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E14C9C-7368-432E-8DA7-278373FDEE95}" type="slidenum">
              <a:rPr lang="en-US" smtClean="0"/>
              <a:pPr fontAlgn="base">
                <a:spcBef>
                  <a:spcPct val="0"/>
                </a:spcBef>
                <a:spcAft>
                  <a:spcPct val="0"/>
                </a:spcAft>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7" name="Image" descr="Image">
            <a:extLst>
              <a:ext uri="{FF2B5EF4-FFF2-40B4-BE49-F238E27FC236}">
                <a16:creationId xmlns:a16="http://schemas.microsoft.com/office/drawing/2014/main" id="{98A91DBB-1C43-094B-AD92-E22F26DC8211}"/>
              </a:ext>
            </a:extLst>
          </p:cNvPr>
          <p:cNvPicPr>
            <a:picLocks noChangeAspect="1"/>
          </p:cNvPicPr>
          <p:nvPr userDrawn="1"/>
        </p:nvPicPr>
        <p:blipFill>
          <a:blip r:embed="rId2"/>
          <a:stretch>
            <a:fillRect/>
          </a:stretch>
        </p:blipFill>
        <p:spPr>
          <a:xfrm>
            <a:off x="1509325" y="1948342"/>
            <a:ext cx="9173351" cy="2961316"/>
          </a:xfrm>
          <a:prstGeom prst="rect">
            <a:avLst/>
          </a:prstGeom>
          <a:ln w="12700">
            <a:miter lim="400000"/>
          </a:ln>
        </p:spPr>
      </p:pic>
    </p:spTree>
    <p:extLst>
      <p:ext uri="{BB962C8B-B14F-4D97-AF65-F5344CB8AC3E}">
        <p14:creationId xmlns:p14="http://schemas.microsoft.com/office/powerpoint/2010/main" val="2986983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6E33EA4-5699-6043-B615-C6132010FB23}"/>
              </a:ext>
            </a:extLst>
          </p:cNvPr>
          <p:cNvSpPr>
            <a:spLocks noGrp="1"/>
          </p:cNvSpPr>
          <p:nvPr>
            <p:ph type="dt" sz="half" idx="10"/>
          </p:nvPr>
        </p:nvSpPr>
        <p:spPr/>
        <p:txBody>
          <a:bodyPr/>
          <a:lstStyle/>
          <a:p>
            <a:r>
              <a:rPr lang="en-US"/>
              <a:t>Revised 10/25/20</a:t>
            </a:r>
          </a:p>
        </p:txBody>
      </p:sp>
      <p:sp>
        <p:nvSpPr>
          <p:cNvPr id="4" name="Footer Placeholder 3">
            <a:extLst>
              <a:ext uri="{FF2B5EF4-FFF2-40B4-BE49-F238E27FC236}">
                <a16:creationId xmlns:a16="http://schemas.microsoft.com/office/drawing/2014/main" id="{FD43F8B7-2A2C-7F4B-B216-A52E9F8921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77899-14FF-A04B-B8FD-9E769FC980D8}"/>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6" name="Image" descr="Image">
            <a:extLst>
              <a:ext uri="{FF2B5EF4-FFF2-40B4-BE49-F238E27FC236}">
                <a16:creationId xmlns:a16="http://schemas.microsoft.com/office/drawing/2014/main" id="{07DD0F82-2437-854F-BADA-828A75A59E04}"/>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
        <p:nvSpPr>
          <p:cNvPr id="7" name="Title 1">
            <a:extLst>
              <a:ext uri="{FF2B5EF4-FFF2-40B4-BE49-F238E27FC236}">
                <a16:creationId xmlns:a16="http://schemas.microsoft.com/office/drawing/2014/main" id="{3EE17A84-5DB5-C640-9CA9-661E8A37A96A}"/>
              </a:ext>
            </a:extLst>
          </p:cNvPr>
          <p:cNvSpPr>
            <a:spLocks noGrp="1"/>
          </p:cNvSpPr>
          <p:nvPr>
            <p:ph type="title"/>
          </p:nvPr>
        </p:nvSpPr>
        <p:spPr>
          <a:xfrm>
            <a:off x="838200" y="1555784"/>
            <a:ext cx="10515600" cy="897249"/>
          </a:xfrm>
        </p:spPr>
        <p:txBody>
          <a:bodyPr/>
          <a:lstStyle>
            <a:lvl1pPr>
              <a:defRPr sz="4500"/>
            </a:lvl1pPr>
          </a:lstStyle>
          <a:p>
            <a:r>
              <a:rPr lang="en-US" dirty="0"/>
              <a:t>Click to edit Master title style</a:t>
            </a:r>
          </a:p>
        </p:txBody>
      </p:sp>
    </p:spTree>
    <p:extLst>
      <p:ext uri="{BB962C8B-B14F-4D97-AF65-F5344CB8AC3E}">
        <p14:creationId xmlns:p14="http://schemas.microsoft.com/office/powerpoint/2010/main" val="1057213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6C24-F792-3E4A-BCE1-017425C38DC3}"/>
              </a:ext>
            </a:extLst>
          </p:cNvPr>
          <p:cNvSpPr>
            <a:spLocks noGrp="1"/>
          </p:cNvSpPr>
          <p:nvPr>
            <p:ph type="title"/>
          </p:nvPr>
        </p:nvSpPr>
        <p:spPr>
          <a:xfrm>
            <a:off x="838200" y="1555784"/>
            <a:ext cx="10515600" cy="897249"/>
          </a:xfrm>
        </p:spPr>
        <p:txBody>
          <a:bodyPr/>
          <a:lstStyle>
            <a:lvl1pPr>
              <a:defRPr sz="4500"/>
            </a:lvl1pPr>
          </a:lstStyle>
          <a:p>
            <a:r>
              <a:rPr lang="en-US" dirty="0"/>
              <a:t>Click to edit Master title style</a:t>
            </a:r>
          </a:p>
        </p:txBody>
      </p:sp>
      <p:sp>
        <p:nvSpPr>
          <p:cNvPr id="3" name="Date Placeholder 2">
            <a:extLst>
              <a:ext uri="{FF2B5EF4-FFF2-40B4-BE49-F238E27FC236}">
                <a16:creationId xmlns:a16="http://schemas.microsoft.com/office/drawing/2014/main" id="{6CC2BD14-B973-8441-A421-D72D3805928F}"/>
              </a:ext>
            </a:extLst>
          </p:cNvPr>
          <p:cNvSpPr>
            <a:spLocks noGrp="1"/>
          </p:cNvSpPr>
          <p:nvPr>
            <p:ph type="dt" sz="half" idx="10"/>
          </p:nvPr>
        </p:nvSpPr>
        <p:spPr/>
        <p:txBody>
          <a:bodyPr/>
          <a:lstStyle/>
          <a:p>
            <a:r>
              <a:rPr lang="en-US"/>
              <a:t>Revised 10/25/20</a:t>
            </a:r>
          </a:p>
        </p:txBody>
      </p:sp>
      <p:sp>
        <p:nvSpPr>
          <p:cNvPr id="4" name="Footer Placeholder 3">
            <a:extLst>
              <a:ext uri="{FF2B5EF4-FFF2-40B4-BE49-F238E27FC236}">
                <a16:creationId xmlns:a16="http://schemas.microsoft.com/office/drawing/2014/main" id="{9309EF91-5E10-474B-A10A-12E04B150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AC783-557E-3540-9929-6BB99FB8FF98}"/>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7" name="Text Placeholder 6">
            <a:extLst>
              <a:ext uri="{FF2B5EF4-FFF2-40B4-BE49-F238E27FC236}">
                <a16:creationId xmlns:a16="http://schemas.microsoft.com/office/drawing/2014/main" id="{3E21670C-C51D-A74E-A585-2F7DEA72B73E}"/>
              </a:ext>
            </a:extLst>
          </p:cNvPr>
          <p:cNvSpPr>
            <a:spLocks noGrp="1"/>
          </p:cNvSpPr>
          <p:nvPr>
            <p:ph type="body" sz="quarter" idx="13"/>
          </p:nvPr>
        </p:nvSpPr>
        <p:spPr>
          <a:xfrm>
            <a:off x="838200" y="3130550"/>
            <a:ext cx="10515600" cy="1212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233CC701-CA2F-1748-93F8-94D6597DD3D1}"/>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
        <p:nvSpPr>
          <p:cNvPr id="14" name="Subtitle 2">
            <a:extLst>
              <a:ext uri="{FF2B5EF4-FFF2-40B4-BE49-F238E27FC236}">
                <a16:creationId xmlns:a16="http://schemas.microsoft.com/office/drawing/2014/main" id="{90B1FFD3-623C-B941-B51E-E23ADE0B71AE}"/>
              </a:ext>
            </a:extLst>
          </p:cNvPr>
          <p:cNvSpPr>
            <a:spLocks noGrp="1"/>
          </p:cNvSpPr>
          <p:nvPr>
            <p:ph type="subTitle" idx="1"/>
          </p:nvPr>
        </p:nvSpPr>
        <p:spPr>
          <a:xfrm>
            <a:off x="838200" y="2535410"/>
            <a:ext cx="9144000" cy="512763"/>
          </a:xfrm>
        </p:spPr>
        <p:txBody>
          <a:bodyPr/>
          <a:lstStyle>
            <a:lvl1pPr marL="0" indent="0" algn="l">
              <a:buNone/>
              <a:defRPr sz="2250" b="0" i="1">
                <a:solidFill>
                  <a:srgbClr val="7B868C"/>
                </a:solidFill>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332398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6C24-F792-3E4A-BCE1-017425C38DC3}"/>
              </a:ext>
            </a:extLst>
          </p:cNvPr>
          <p:cNvSpPr>
            <a:spLocks noGrp="1"/>
          </p:cNvSpPr>
          <p:nvPr>
            <p:ph type="title"/>
          </p:nvPr>
        </p:nvSpPr>
        <p:spPr>
          <a:xfrm>
            <a:off x="838200" y="1574006"/>
            <a:ext cx="10668000" cy="897249"/>
          </a:xfrm>
        </p:spPr>
        <p:txBody>
          <a:bodyPr/>
          <a:lstStyle>
            <a:lvl1pPr>
              <a:defRPr sz="4000"/>
            </a:lvl1pPr>
          </a:lstStyle>
          <a:p>
            <a:r>
              <a:rPr lang="en-US" dirty="0"/>
              <a:t>Click to edit Master title style</a:t>
            </a:r>
          </a:p>
        </p:txBody>
      </p:sp>
      <p:sp>
        <p:nvSpPr>
          <p:cNvPr id="3" name="Date Placeholder 2">
            <a:extLst>
              <a:ext uri="{FF2B5EF4-FFF2-40B4-BE49-F238E27FC236}">
                <a16:creationId xmlns:a16="http://schemas.microsoft.com/office/drawing/2014/main" id="{6CC2BD14-B973-8441-A421-D72D3805928F}"/>
              </a:ext>
            </a:extLst>
          </p:cNvPr>
          <p:cNvSpPr>
            <a:spLocks noGrp="1"/>
          </p:cNvSpPr>
          <p:nvPr>
            <p:ph type="dt" sz="half" idx="10"/>
          </p:nvPr>
        </p:nvSpPr>
        <p:spPr/>
        <p:txBody>
          <a:bodyPr/>
          <a:lstStyle/>
          <a:p>
            <a:r>
              <a:rPr lang="en-US"/>
              <a:t>Revised 10/25/20</a:t>
            </a:r>
          </a:p>
        </p:txBody>
      </p:sp>
      <p:sp>
        <p:nvSpPr>
          <p:cNvPr id="4" name="Footer Placeholder 3">
            <a:extLst>
              <a:ext uri="{FF2B5EF4-FFF2-40B4-BE49-F238E27FC236}">
                <a16:creationId xmlns:a16="http://schemas.microsoft.com/office/drawing/2014/main" id="{9309EF91-5E10-474B-A10A-12E04B150D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8AC783-557E-3540-9929-6BB99FB8FF98}"/>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7" name="Text Placeholder 6">
            <a:extLst>
              <a:ext uri="{FF2B5EF4-FFF2-40B4-BE49-F238E27FC236}">
                <a16:creationId xmlns:a16="http://schemas.microsoft.com/office/drawing/2014/main" id="{3E21670C-C51D-A74E-A585-2F7DEA72B73E}"/>
              </a:ext>
            </a:extLst>
          </p:cNvPr>
          <p:cNvSpPr>
            <a:spLocks noGrp="1"/>
          </p:cNvSpPr>
          <p:nvPr>
            <p:ph type="body" sz="quarter" idx="13"/>
          </p:nvPr>
        </p:nvSpPr>
        <p:spPr>
          <a:xfrm>
            <a:off x="838200" y="2597150"/>
            <a:ext cx="10668000" cy="1212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Image" descr="Image">
            <a:extLst>
              <a:ext uri="{FF2B5EF4-FFF2-40B4-BE49-F238E27FC236}">
                <a16:creationId xmlns:a16="http://schemas.microsoft.com/office/drawing/2014/main" id="{233CC701-CA2F-1748-93F8-94D6597DD3D1}"/>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2859848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227DC-8B90-0643-B666-0E471B45A551}"/>
              </a:ext>
            </a:extLst>
          </p:cNvPr>
          <p:cNvSpPr>
            <a:spLocks noGrp="1"/>
          </p:cNvSpPr>
          <p:nvPr>
            <p:ph type="dt" sz="half" idx="10"/>
          </p:nvPr>
        </p:nvSpPr>
        <p:spPr/>
        <p:txBody>
          <a:bodyPr/>
          <a:lstStyle/>
          <a:p>
            <a:r>
              <a:rPr lang="en-US"/>
              <a:t>Revised 10/25/20</a:t>
            </a:r>
          </a:p>
        </p:txBody>
      </p:sp>
      <p:sp>
        <p:nvSpPr>
          <p:cNvPr id="3" name="Footer Placeholder 2">
            <a:extLst>
              <a:ext uri="{FF2B5EF4-FFF2-40B4-BE49-F238E27FC236}">
                <a16:creationId xmlns:a16="http://schemas.microsoft.com/office/drawing/2014/main" id="{1D0A3A13-4B60-714B-ADD3-031213DA67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A2FACF-BBA0-FF4B-9663-33B8BF6A5D71}"/>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5" name="Image" descr="Image">
            <a:extLst>
              <a:ext uri="{FF2B5EF4-FFF2-40B4-BE49-F238E27FC236}">
                <a16:creationId xmlns:a16="http://schemas.microsoft.com/office/drawing/2014/main" id="{E6A8DFCF-640B-A845-B8A6-8DE1E888E613}"/>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2149669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0ACB7-D5C2-614F-86B3-90BC21BD0B34}"/>
              </a:ext>
            </a:extLst>
          </p:cNvPr>
          <p:cNvSpPr>
            <a:spLocks noGrp="1"/>
          </p:cNvSpPr>
          <p:nvPr>
            <p:ph idx="1"/>
          </p:nvPr>
        </p:nvSpPr>
        <p:spPr>
          <a:xfrm>
            <a:off x="838200" y="2362201"/>
            <a:ext cx="10515600" cy="3814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05025D-638C-FC4F-A0FD-36C46516B221}"/>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9BF66B4F-4478-BD42-B829-00009439B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235BC-3584-BA41-AF97-0D1B651B317A}"/>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7" name="Title 1">
            <a:extLst>
              <a:ext uri="{FF2B5EF4-FFF2-40B4-BE49-F238E27FC236}">
                <a16:creationId xmlns:a16="http://schemas.microsoft.com/office/drawing/2014/main" id="{3DF455A9-4112-5043-8770-FB52DA06ECF1}"/>
              </a:ext>
            </a:extLst>
          </p:cNvPr>
          <p:cNvSpPr txBox="1">
            <a:spLocks/>
          </p:cNvSpPr>
          <p:nvPr userDrawn="1"/>
        </p:nvSpPr>
        <p:spPr>
          <a:xfrm>
            <a:off x="838200" y="1555784"/>
            <a:ext cx="10515600" cy="897249"/>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500" b="0" i="0" kern="1200">
                <a:solidFill>
                  <a:srgbClr val="293E8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p>
        </p:txBody>
      </p:sp>
      <p:pic>
        <p:nvPicPr>
          <p:cNvPr id="8" name="Image" descr="Image">
            <a:extLst>
              <a:ext uri="{FF2B5EF4-FFF2-40B4-BE49-F238E27FC236}">
                <a16:creationId xmlns:a16="http://schemas.microsoft.com/office/drawing/2014/main" id="{034CE922-9FAE-9943-82C9-19AB1DB0EC39}"/>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2327902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AB5F0E-0335-3342-891F-7B48E9846565}"/>
              </a:ext>
            </a:extLst>
          </p:cNvPr>
          <p:cNvSpPr>
            <a:spLocks noGrp="1"/>
          </p:cNvSpPr>
          <p:nvPr>
            <p:ph sz="half" idx="1"/>
          </p:nvPr>
        </p:nvSpPr>
        <p:spPr>
          <a:xfrm>
            <a:off x="838200" y="2362199"/>
            <a:ext cx="5219700" cy="381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41944F-1389-7749-BAA7-7EC2D7E67497}"/>
              </a:ext>
            </a:extLst>
          </p:cNvPr>
          <p:cNvSpPr>
            <a:spLocks noGrp="1"/>
          </p:cNvSpPr>
          <p:nvPr>
            <p:ph sz="half" idx="2"/>
          </p:nvPr>
        </p:nvSpPr>
        <p:spPr>
          <a:xfrm>
            <a:off x="6134100" y="2362199"/>
            <a:ext cx="5219700" cy="3814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A286CB-6C8C-054D-BB72-0487BA9ABABC}"/>
              </a:ext>
            </a:extLst>
          </p:cNvPr>
          <p:cNvSpPr>
            <a:spLocks noGrp="1"/>
          </p:cNvSpPr>
          <p:nvPr>
            <p:ph type="dt" sz="half" idx="10"/>
          </p:nvPr>
        </p:nvSpPr>
        <p:spPr/>
        <p:txBody>
          <a:bodyPr/>
          <a:lstStyle/>
          <a:p>
            <a:r>
              <a:rPr lang="en-US"/>
              <a:t>Revised 10/25/20</a:t>
            </a:r>
          </a:p>
        </p:txBody>
      </p:sp>
      <p:sp>
        <p:nvSpPr>
          <p:cNvPr id="6" name="Footer Placeholder 5">
            <a:extLst>
              <a:ext uri="{FF2B5EF4-FFF2-40B4-BE49-F238E27FC236}">
                <a16:creationId xmlns:a16="http://schemas.microsoft.com/office/drawing/2014/main" id="{DEBFE7CC-E28E-AF45-A480-8BF1137EB1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9003F-412F-7644-A3A1-60AE55580E8F}"/>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8" name="Title 1">
            <a:extLst>
              <a:ext uri="{FF2B5EF4-FFF2-40B4-BE49-F238E27FC236}">
                <a16:creationId xmlns:a16="http://schemas.microsoft.com/office/drawing/2014/main" id="{570B71D9-70EB-AB40-AEB9-76CE68BE7084}"/>
              </a:ext>
            </a:extLst>
          </p:cNvPr>
          <p:cNvSpPr txBox="1">
            <a:spLocks/>
          </p:cNvSpPr>
          <p:nvPr userDrawn="1"/>
        </p:nvSpPr>
        <p:spPr>
          <a:xfrm>
            <a:off x="838200" y="1555784"/>
            <a:ext cx="10515600" cy="897249"/>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500" b="0" i="0" kern="1200">
                <a:solidFill>
                  <a:srgbClr val="293E8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p>
        </p:txBody>
      </p:sp>
      <p:pic>
        <p:nvPicPr>
          <p:cNvPr id="9" name="Image" descr="Image">
            <a:extLst>
              <a:ext uri="{FF2B5EF4-FFF2-40B4-BE49-F238E27FC236}">
                <a16:creationId xmlns:a16="http://schemas.microsoft.com/office/drawing/2014/main" id="{2A564807-30A2-C442-87FF-9B3EF7C3CD59}"/>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969108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7FD0D58-F879-A74F-A7BC-1E87C4B5E077}"/>
              </a:ext>
            </a:extLst>
          </p:cNvPr>
          <p:cNvSpPr>
            <a:spLocks noGrp="1"/>
          </p:cNvSpPr>
          <p:nvPr>
            <p:ph type="body" idx="1"/>
          </p:nvPr>
        </p:nvSpPr>
        <p:spPr>
          <a:xfrm>
            <a:off x="839787" y="2453032"/>
            <a:ext cx="5157788" cy="495301"/>
          </a:xfrm>
        </p:spPr>
        <p:txBody>
          <a:bodyPr anchor="b"/>
          <a:lstStyle>
            <a:lvl1pPr marL="0" indent="0">
              <a:buNone/>
              <a:defRPr sz="2250" b="0" i="1">
                <a:latin typeface="Meta Serif Pro Book" panose="02010604050101020104" pitchFamily="2" charset="0"/>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4823F8D-C38E-9F4D-8077-1C96EBDDA29B}"/>
              </a:ext>
            </a:extLst>
          </p:cNvPr>
          <p:cNvSpPr>
            <a:spLocks noGrp="1"/>
          </p:cNvSpPr>
          <p:nvPr>
            <p:ph sz="half" idx="2"/>
          </p:nvPr>
        </p:nvSpPr>
        <p:spPr>
          <a:xfrm>
            <a:off x="839787" y="3047999"/>
            <a:ext cx="5157788" cy="314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9BE579-8D43-834F-9EBF-2F510F0A1A9E}"/>
              </a:ext>
            </a:extLst>
          </p:cNvPr>
          <p:cNvSpPr>
            <a:spLocks noGrp="1"/>
          </p:cNvSpPr>
          <p:nvPr>
            <p:ph type="body" sz="quarter" idx="3"/>
          </p:nvPr>
        </p:nvSpPr>
        <p:spPr>
          <a:xfrm>
            <a:off x="6172200" y="2453032"/>
            <a:ext cx="5183188" cy="495301"/>
          </a:xfrm>
        </p:spPr>
        <p:txBody>
          <a:bodyPr anchor="b"/>
          <a:lstStyle>
            <a:lvl1pPr marL="0" indent="0">
              <a:buNone/>
              <a:defRPr sz="2250" b="0" i="1">
                <a:latin typeface="Meta Serif Pro Book" panose="02010604050101020104" pitchFamily="2" charset="0"/>
              </a:defRPr>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0B983FC-520E-4744-B244-B442FFAB2D29}"/>
              </a:ext>
            </a:extLst>
          </p:cNvPr>
          <p:cNvSpPr>
            <a:spLocks noGrp="1"/>
          </p:cNvSpPr>
          <p:nvPr>
            <p:ph sz="quarter" idx="4"/>
          </p:nvPr>
        </p:nvSpPr>
        <p:spPr>
          <a:xfrm>
            <a:off x="6172200" y="3047999"/>
            <a:ext cx="5183188" cy="3141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84D783-BD30-BC45-B8DE-BF2C27BCF888}"/>
              </a:ext>
            </a:extLst>
          </p:cNvPr>
          <p:cNvSpPr>
            <a:spLocks noGrp="1"/>
          </p:cNvSpPr>
          <p:nvPr>
            <p:ph type="dt" sz="half" idx="10"/>
          </p:nvPr>
        </p:nvSpPr>
        <p:spPr/>
        <p:txBody>
          <a:bodyPr/>
          <a:lstStyle/>
          <a:p>
            <a:r>
              <a:rPr lang="en-US"/>
              <a:t>Revised 10/25/20</a:t>
            </a:r>
          </a:p>
        </p:txBody>
      </p:sp>
      <p:sp>
        <p:nvSpPr>
          <p:cNvPr id="8" name="Footer Placeholder 7">
            <a:extLst>
              <a:ext uri="{FF2B5EF4-FFF2-40B4-BE49-F238E27FC236}">
                <a16:creationId xmlns:a16="http://schemas.microsoft.com/office/drawing/2014/main" id="{308C1C73-5E21-8A49-AE38-683295CC6B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B413E2-0AFC-9D43-B1AC-69DB8ED6A3BF}"/>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10" name="Title 1">
            <a:extLst>
              <a:ext uri="{FF2B5EF4-FFF2-40B4-BE49-F238E27FC236}">
                <a16:creationId xmlns:a16="http://schemas.microsoft.com/office/drawing/2014/main" id="{C9224283-0BCE-984B-826B-C79CDAE7FD43}"/>
              </a:ext>
            </a:extLst>
          </p:cNvPr>
          <p:cNvSpPr txBox="1">
            <a:spLocks/>
          </p:cNvSpPr>
          <p:nvPr userDrawn="1"/>
        </p:nvSpPr>
        <p:spPr>
          <a:xfrm>
            <a:off x="838200" y="1555784"/>
            <a:ext cx="10515600" cy="897249"/>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500" b="0" i="0" kern="1200">
                <a:solidFill>
                  <a:srgbClr val="293E8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p>
        </p:txBody>
      </p:sp>
      <p:pic>
        <p:nvPicPr>
          <p:cNvPr id="11" name="Image" descr="Image">
            <a:extLst>
              <a:ext uri="{FF2B5EF4-FFF2-40B4-BE49-F238E27FC236}">
                <a16:creationId xmlns:a16="http://schemas.microsoft.com/office/drawing/2014/main" id="{BFD26969-2A15-D443-BE6F-91DF12336E21}"/>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1760335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57D0-1E52-294A-8164-8F87EDC61FF0}"/>
              </a:ext>
            </a:extLst>
          </p:cNvPr>
          <p:cNvSpPr>
            <a:spLocks noGrp="1"/>
          </p:cNvSpPr>
          <p:nvPr>
            <p:ph type="title"/>
          </p:nvPr>
        </p:nvSpPr>
        <p:spPr>
          <a:xfrm>
            <a:off x="831850" y="1709738"/>
            <a:ext cx="10515600" cy="285273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9B5316F-EA61-5A45-8F3B-6ABFF5A64707}"/>
              </a:ext>
            </a:extLst>
          </p:cNvPr>
          <p:cNvSpPr>
            <a:spLocks noGrp="1"/>
          </p:cNvSpPr>
          <p:nvPr>
            <p:ph type="body" idx="1"/>
          </p:nvPr>
        </p:nvSpPr>
        <p:spPr>
          <a:xfrm>
            <a:off x="831850" y="4589463"/>
            <a:ext cx="10515600" cy="1500188"/>
          </a:xfrm>
        </p:spPr>
        <p:txBody>
          <a:bodyPr/>
          <a:lstStyle>
            <a:lvl1pPr marL="0" indent="0">
              <a:buNone/>
              <a:defRPr sz="4800" b="0" i="1">
                <a:solidFill>
                  <a:schemeClr val="tx1">
                    <a:tint val="75000"/>
                  </a:schemeClr>
                </a:solidFill>
                <a:latin typeface="Meta Serif Pro Book" panose="02010604050101020104" pitchFamily="2" charset="0"/>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9B7A8599-D3E0-2748-B8B2-F7514ABFB514}"/>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838EF93B-21E9-0A41-ABE9-DA8E93C8D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158E5-9B47-BF4D-9313-BB50D6D2EF2F}"/>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7" name="Image" descr="Image">
            <a:extLst>
              <a:ext uri="{FF2B5EF4-FFF2-40B4-BE49-F238E27FC236}">
                <a16:creationId xmlns:a16="http://schemas.microsoft.com/office/drawing/2014/main" id="{1B734735-3FF9-1C48-9ADE-884F9056C4C8}"/>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3900928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A4F3-2CF3-7B49-9019-5308B549C79F}"/>
              </a:ext>
            </a:extLst>
          </p:cNvPr>
          <p:cNvSpPr>
            <a:spLocks noGrp="1"/>
          </p:cNvSpPr>
          <p:nvPr>
            <p:ph type="title"/>
          </p:nvPr>
        </p:nvSpPr>
        <p:spPr>
          <a:xfrm>
            <a:off x="839788" y="1371600"/>
            <a:ext cx="3932238" cy="838200"/>
          </a:xfrm>
        </p:spPr>
        <p:txBody>
          <a:bodyPr anchor="b"/>
          <a:lstStyle>
            <a:lvl1pPr>
              <a:defRPr sz="2000"/>
            </a:lvl1pPr>
          </a:lstStyle>
          <a:p>
            <a:r>
              <a:rPr lang="en-US" dirty="0"/>
              <a:t>Click to edit Master title style</a:t>
            </a:r>
          </a:p>
        </p:txBody>
      </p:sp>
      <p:sp>
        <p:nvSpPr>
          <p:cNvPr id="3" name="Content Placeholder 2">
            <a:extLst>
              <a:ext uri="{FF2B5EF4-FFF2-40B4-BE49-F238E27FC236}">
                <a16:creationId xmlns:a16="http://schemas.microsoft.com/office/drawing/2014/main" id="{F73FBAEE-33E0-B446-B62B-79B281B30135}"/>
              </a:ext>
            </a:extLst>
          </p:cNvPr>
          <p:cNvSpPr>
            <a:spLocks noGrp="1"/>
          </p:cNvSpPr>
          <p:nvPr>
            <p:ph idx="1"/>
          </p:nvPr>
        </p:nvSpPr>
        <p:spPr>
          <a:xfrm>
            <a:off x="5183188" y="1371600"/>
            <a:ext cx="6172200" cy="4489450"/>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EF47FD-4A16-2548-B900-91B7F411D687}"/>
              </a:ext>
            </a:extLst>
          </p:cNvPr>
          <p:cNvSpPr>
            <a:spLocks noGrp="1"/>
          </p:cNvSpPr>
          <p:nvPr>
            <p:ph type="body" sz="half" idx="2"/>
          </p:nvPr>
        </p:nvSpPr>
        <p:spPr>
          <a:xfrm>
            <a:off x="839788" y="2320284"/>
            <a:ext cx="3932238" cy="3548703"/>
          </a:xfrm>
        </p:spPr>
        <p:txBody>
          <a:bodyPr/>
          <a:lstStyle>
            <a:lvl1pPr marL="0" indent="0">
              <a:buNone/>
              <a:defRPr sz="14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dirty="0"/>
              <a:t>Click to edit Master text styles</a:t>
            </a:r>
          </a:p>
        </p:txBody>
      </p:sp>
      <p:sp>
        <p:nvSpPr>
          <p:cNvPr id="5" name="Date Placeholder 4">
            <a:extLst>
              <a:ext uri="{FF2B5EF4-FFF2-40B4-BE49-F238E27FC236}">
                <a16:creationId xmlns:a16="http://schemas.microsoft.com/office/drawing/2014/main" id="{D448285D-F0C3-4547-A129-65CD7D84D060}"/>
              </a:ext>
            </a:extLst>
          </p:cNvPr>
          <p:cNvSpPr>
            <a:spLocks noGrp="1"/>
          </p:cNvSpPr>
          <p:nvPr>
            <p:ph type="dt" sz="half" idx="10"/>
          </p:nvPr>
        </p:nvSpPr>
        <p:spPr/>
        <p:txBody>
          <a:bodyPr/>
          <a:lstStyle/>
          <a:p>
            <a:r>
              <a:rPr lang="en-US"/>
              <a:t>Revised 10/25/20</a:t>
            </a:r>
          </a:p>
        </p:txBody>
      </p:sp>
      <p:sp>
        <p:nvSpPr>
          <p:cNvPr id="6" name="Footer Placeholder 5">
            <a:extLst>
              <a:ext uri="{FF2B5EF4-FFF2-40B4-BE49-F238E27FC236}">
                <a16:creationId xmlns:a16="http://schemas.microsoft.com/office/drawing/2014/main" id="{C825A907-9835-5447-A9C5-6E17293710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89CAD-CBDA-4D4F-B8C2-AB62A596FFE6}"/>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8" name="Image" descr="Image">
            <a:extLst>
              <a:ext uri="{FF2B5EF4-FFF2-40B4-BE49-F238E27FC236}">
                <a16:creationId xmlns:a16="http://schemas.microsoft.com/office/drawing/2014/main" id="{A8007B4D-1C14-944F-AE9E-201C0737F6FA}"/>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61395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BADFB89-3D0C-1B4F-A6AE-74D85945A416}"/>
              </a:ext>
            </a:extLst>
          </p:cNvPr>
          <p:cNvSpPr>
            <a:spLocks noGrp="1"/>
          </p:cNvSpPr>
          <p:nvPr>
            <p:ph type="pic" idx="1"/>
          </p:nvPr>
        </p:nvSpPr>
        <p:spPr>
          <a:xfrm>
            <a:off x="5183188" y="1371600"/>
            <a:ext cx="6172200" cy="448945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5" name="Date Placeholder 4">
            <a:extLst>
              <a:ext uri="{FF2B5EF4-FFF2-40B4-BE49-F238E27FC236}">
                <a16:creationId xmlns:a16="http://schemas.microsoft.com/office/drawing/2014/main" id="{427FB080-FAE2-B54E-8F7D-41A479A26B3B}"/>
              </a:ext>
            </a:extLst>
          </p:cNvPr>
          <p:cNvSpPr>
            <a:spLocks noGrp="1"/>
          </p:cNvSpPr>
          <p:nvPr>
            <p:ph type="dt" sz="half" idx="10"/>
          </p:nvPr>
        </p:nvSpPr>
        <p:spPr/>
        <p:txBody>
          <a:bodyPr/>
          <a:lstStyle/>
          <a:p>
            <a:r>
              <a:rPr lang="en-US"/>
              <a:t>Revised 10/25/20</a:t>
            </a:r>
          </a:p>
        </p:txBody>
      </p:sp>
      <p:sp>
        <p:nvSpPr>
          <p:cNvPr id="6" name="Footer Placeholder 5">
            <a:extLst>
              <a:ext uri="{FF2B5EF4-FFF2-40B4-BE49-F238E27FC236}">
                <a16:creationId xmlns:a16="http://schemas.microsoft.com/office/drawing/2014/main" id="{AEF4A618-52E1-3648-BA07-E18A145A88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59E40-8323-5944-BB5E-40F226B00DF4}"/>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8" name="Title 1">
            <a:extLst>
              <a:ext uri="{FF2B5EF4-FFF2-40B4-BE49-F238E27FC236}">
                <a16:creationId xmlns:a16="http://schemas.microsoft.com/office/drawing/2014/main" id="{17C09A24-DCB8-6B41-A5F2-8EBD4E7884EB}"/>
              </a:ext>
            </a:extLst>
          </p:cNvPr>
          <p:cNvSpPr>
            <a:spLocks noGrp="1"/>
          </p:cNvSpPr>
          <p:nvPr>
            <p:ph type="title"/>
          </p:nvPr>
        </p:nvSpPr>
        <p:spPr>
          <a:xfrm>
            <a:off x="839788" y="1371600"/>
            <a:ext cx="3932238" cy="838200"/>
          </a:xfrm>
        </p:spPr>
        <p:txBody>
          <a:bodyPr anchor="b"/>
          <a:lstStyle>
            <a:lvl1pPr>
              <a:defRPr sz="2000"/>
            </a:lvl1pPr>
          </a:lstStyle>
          <a:p>
            <a:r>
              <a:rPr lang="en-US" dirty="0"/>
              <a:t>Click to edit Master title style</a:t>
            </a:r>
          </a:p>
        </p:txBody>
      </p:sp>
      <p:sp>
        <p:nvSpPr>
          <p:cNvPr id="9" name="Text Placeholder 3">
            <a:extLst>
              <a:ext uri="{FF2B5EF4-FFF2-40B4-BE49-F238E27FC236}">
                <a16:creationId xmlns:a16="http://schemas.microsoft.com/office/drawing/2014/main" id="{A9919BC1-424E-434B-B8DF-B13023A48DF9}"/>
              </a:ext>
            </a:extLst>
          </p:cNvPr>
          <p:cNvSpPr>
            <a:spLocks noGrp="1"/>
          </p:cNvSpPr>
          <p:nvPr>
            <p:ph type="body" sz="half" idx="2"/>
          </p:nvPr>
        </p:nvSpPr>
        <p:spPr>
          <a:xfrm>
            <a:off x="839788" y="2320284"/>
            <a:ext cx="3932238" cy="3548703"/>
          </a:xfrm>
        </p:spPr>
        <p:txBody>
          <a:bodyPr/>
          <a:lstStyle>
            <a:lvl1pPr marL="0" indent="0">
              <a:buNone/>
              <a:defRPr sz="14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dirty="0"/>
              <a:t>Click to edit Master text styles</a:t>
            </a:r>
          </a:p>
        </p:txBody>
      </p:sp>
      <p:pic>
        <p:nvPicPr>
          <p:cNvPr id="10" name="Image" descr="Image">
            <a:extLst>
              <a:ext uri="{FF2B5EF4-FFF2-40B4-BE49-F238E27FC236}">
                <a16:creationId xmlns:a16="http://schemas.microsoft.com/office/drawing/2014/main" id="{23561EB2-2A13-7141-9BCB-878E1228FB16}"/>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3009369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922140" y="4742308"/>
            <a:ext cx="10515600" cy="1325563"/>
          </a:xfrm>
        </p:spPr>
        <p:txBody>
          <a:bodyPr/>
          <a:lstStyle>
            <a:lvl1pPr algn="r">
              <a:defRPr sz="6000" b="0" i="0">
                <a:latin typeface="Roboto Thin" panose="02000000000000000000"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8" name="Rectangle">
            <a:extLst>
              <a:ext uri="{FF2B5EF4-FFF2-40B4-BE49-F238E27FC236}">
                <a16:creationId xmlns:a16="http://schemas.microsoft.com/office/drawing/2014/main" id="{FD3B261B-B3B4-C544-B725-E6A80B7CC6F7}"/>
              </a:ext>
            </a:extLst>
          </p:cNvPr>
          <p:cNvSpPr/>
          <p:nvPr userDrawn="1"/>
        </p:nvSpPr>
        <p:spPr>
          <a:xfrm>
            <a:off x="-10551" y="-5963"/>
            <a:ext cx="12213101" cy="2288175"/>
          </a:xfrm>
          <a:prstGeom prst="rect">
            <a:avLst/>
          </a:prstGeom>
          <a:solidFill>
            <a:srgbClr val="2E3E7E"/>
          </a:solidFill>
          <a:ln w="12700">
            <a:miter lim="400000"/>
          </a:ln>
        </p:spPr>
        <p:txBody>
          <a:bodyPr lIns="25400" tIns="25400" rIns="25400" bIns="25400" anchor="ctr"/>
          <a:lstStyle/>
          <a:p>
            <a:pPr defTabSz="412750">
              <a:defRPr sz="3200">
                <a:solidFill>
                  <a:srgbClr val="7B868C"/>
                </a:solidFill>
                <a:latin typeface="Helvetica Neue Medium"/>
                <a:ea typeface="Helvetica Neue Medium"/>
                <a:cs typeface="Helvetica Neue Medium"/>
                <a:sym typeface="Helvetica Neue Medium"/>
              </a:defRPr>
            </a:pPr>
            <a:endParaRPr sz="1600"/>
          </a:p>
        </p:txBody>
      </p:sp>
      <p:pic>
        <p:nvPicPr>
          <p:cNvPr id="9" name="photo 18.jpeg" descr="photo 18.jpeg">
            <a:extLst>
              <a:ext uri="{FF2B5EF4-FFF2-40B4-BE49-F238E27FC236}">
                <a16:creationId xmlns:a16="http://schemas.microsoft.com/office/drawing/2014/main" id="{224FA246-F355-0B4F-BCB4-7AAF460ABFFF}"/>
              </a:ext>
            </a:extLst>
          </p:cNvPr>
          <p:cNvPicPr>
            <a:picLocks noChangeAspect="1"/>
          </p:cNvPicPr>
          <p:nvPr userDrawn="1"/>
        </p:nvPicPr>
        <p:blipFill>
          <a:blip r:embed="rId2"/>
          <a:srcRect l="44" t="17760" r="286" b="33819"/>
          <a:stretch>
            <a:fillRect/>
          </a:stretch>
        </p:blipFill>
        <p:spPr>
          <a:xfrm>
            <a:off x="761306" y="1112998"/>
            <a:ext cx="10669388" cy="3459260"/>
          </a:xfrm>
          <a:prstGeom prst="rect">
            <a:avLst/>
          </a:prstGeom>
          <a:ln w="12700">
            <a:miter lim="400000"/>
          </a:ln>
        </p:spPr>
      </p:pic>
      <p:pic>
        <p:nvPicPr>
          <p:cNvPr id="11" name="Image" descr="Image">
            <a:extLst>
              <a:ext uri="{FF2B5EF4-FFF2-40B4-BE49-F238E27FC236}">
                <a16:creationId xmlns:a16="http://schemas.microsoft.com/office/drawing/2014/main" id="{9663C26E-196E-5E47-9437-F1F6590F16FD}"/>
              </a:ext>
            </a:extLst>
          </p:cNvPr>
          <p:cNvPicPr>
            <a:picLocks noChangeAspect="1"/>
          </p:cNvPicPr>
          <p:nvPr userDrawn="1"/>
        </p:nvPicPr>
        <p:blipFill>
          <a:blip r:embed="rId3"/>
          <a:stretch>
            <a:fillRect/>
          </a:stretch>
        </p:blipFill>
        <p:spPr>
          <a:xfrm>
            <a:off x="769863" y="790129"/>
            <a:ext cx="2294556" cy="674587"/>
          </a:xfrm>
          <a:prstGeom prst="rect">
            <a:avLst/>
          </a:prstGeom>
          <a:ln w="12700">
            <a:miter lim="400000"/>
          </a:ln>
        </p:spPr>
      </p:pic>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2293740" y="5811490"/>
            <a:ext cx="9144000" cy="512763"/>
          </a:xfrm>
        </p:spPr>
        <p:txBody>
          <a:bodyPr/>
          <a:lstStyle>
            <a:lvl1pPr marL="0" indent="0" algn="r">
              <a:buNone/>
              <a:defRPr sz="2500" b="0" i="1">
                <a:solidFill>
                  <a:srgbClr val="7B868C"/>
                </a:solidFill>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1598489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77982F6-3171-0841-A6C6-84EA21F7693C}"/>
              </a:ext>
            </a:extLst>
          </p:cNvPr>
          <p:cNvSpPr>
            <a:spLocks noGrp="1"/>
          </p:cNvSpPr>
          <p:nvPr>
            <p:ph type="body" orient="vert" idx="1"/>
          </p:nvPr>
        </p:nvSpPr>
        <p:spPr>
          <a:xfrm>
            <a:off x="838200" y="2514599"/>
            <a:ext cx="10515600" cy="3662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453F4-B73C-9945-887F-04D3EA54E1B6}"/>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E21661B-8CF2-AB49-B50C-18361A5F7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626E2B-45EA-C046-A750-FA70AE44D15D}"/>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7" name="Title 1">
            <a:extLst>
              <a:ext uri="{FF2B5EF4-FFF2-40B4-BE49-F238E27FC236}">
                <a16:creationId xmlns:a16="http://schemas.microsoft.com/office/drawing/2014/main" id="{6C5994BE-F304-7340-BB01-5675755DA1E5}"/>
              </a:ext>
            </a:extLst>
          </p:cNvPr>
          <p:cNvSpPr txBox="1">
            <a:spLocks/>
          </p:cNvSpPr>
          <p:nvPr userDrawn="1"/>
        </p:nvSpPr>
        <p:spPr>
          <a:xfrm>
            <a:off x="838200" y="1555784"/>
            <a:ext cx="10515600" cy="897249"/>
          </a:xfrm>
          <a:prstGeom prst="rect">
            <a:avLst/>
          </a:prstGeom>
        </p:spPr>
        <p:txBody>
          <a:bodyPr vert="horz" lIns="91440" tIns="45720" rIns="91440" bIns="45720" rtlCol="0" anchor="ctr">
            <a:normAutofit/>
          </a:bodyPr>
          <a:lstStyle>
            <a:lvl1pPr algn="l" defTabSz="457200" rtl="0" eaLnBrk="1" latinLnBrk="0" hangingPunct="1">
              <a:lnSpc>
                <a:spcPct val="90000"/>
              </a:lnSpc>
              <a:spcBef>
                <a:spcPct val="0"/>
              </a:spcBef>
              <a:buNone/>
              <a:defRPr sz="4500" b="0" i="0" kern="1200">
                <a:solidFill>
                  <a:srgbClr val="293E82"/>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p>
        </p:txBody>
      </p:sp>
      <p:pic>
        <p:nvPicPr>
          <p:cNvPr id="8" name="Image" descr="Image">
            <a:extLst>
              <a:ext uri="{FF2B5EF4-FFF2-40B4-BE49-F238E27FC236}">
                <a16:creationId xmlns:a16="http://schemas.microsoft.com/office/drawing/2014/main" id="{6A24D9A7-55D9-844B-B703-B3379CB4D9F0}"/>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3847787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7221F-4D57-BB4A-9884-FD338F9A3B82}"/>
              </a:ext>
            </a:extLst>
          </p:cNvPr>
          <p:cNvSpPr>
            <a:spLocks noGrp="1"/>
          </p:cNvSpPr>
          <p:nvPr>
            <p:ph type="title" orient="vert"/>
          </p:nvPr>
        </p:nvSpPr>
        <p:spPr>
          <a:xfrm>
            <a:off x="8724900" y="1371599"/>
            <a:ext cx="2628900" cy="4805363"/>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166884A8-5B7C-0F4A-A70E-DB22F64C54DF}"/>
              </a:ext>
            </a:extLst>
          </p:cNvPr>
          <p:cNvSpPr>
            <a:spLocks noGrp="1"/>
          </p:cNvSpPr>
          <p:nvPr>
            <p:ph type="body" orient="vert" idx="1"/>
          </p:nvPr>
        </p:nvSpPr>
        <p:spPr>
          <a:xfrm>
            <a:off x="838200" y="1371599"/>
            <a:ext cx="7810500" cy="4805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4BC5E-B2EA-2148-813A-8D22D8B62DF1}"/>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D9F07BF4-D83F-5D40-A9BA-C2262C2BF3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C8780-6962-BE46-88F7-EADCC85DA761}"/>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7" name="Image" descr="Image">
            <a:extLst>
              <a:ext uri="{FF2B5EF4-FFF2-40B4-BE49-F238E27FC236}">
                <a16:creationId xmlns:a16="http://schemas.microsoft.com/office/drawing/2014/main" id="{1EE4E3AC-8219-334C-8FFE-3552AE097861}"/>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621679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922140" y="4742308"/>
            <a:ext cx="10515600" cy="1325563"/>
          </a:xfrm>
        </p:spPr>
        <p:txBody>
          <a:bodyPr/>
          <a:lstStyle>
            <a:lvl1pPr algn="r">
              <a:defRPr sz="6000" b="0" i="0">
                <a:latin typeface="Roboto Thin" panose="02000000000000000000"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8" name="Rectangle">
            <a:extLst>
              <a:ext uri="{FF2B5EF4-FFF2-40B4-BE49-F238E27FC236}">
                <a16:creationId xmlns:a16="http://schemas.microsoft.com/office/drawing/2014/main" id="{FD3B261B-B3B4-C544-B725-E6A80B7CC6F7}"/>
              </a:ext>
            </a:extLst>
          </p:cNvPr>
          <p:cNvSpPr/>
          <p:nvPr userDrawn="1"/>
        </p:nvSpPr>
        <p:spPr>
          <a:xfrm>
            <a:off x="-10551" y="-5963"/>
            <a:ext cx="12213101" cy="2288175"/>
          </a:xfrm>
          <a:prstGeom prst="rect">
            <a:avLst/>
          </a:prstGeom>
          <a:solidFill>
            <a:srgbClr val="2E3E7E"/>
          </a:solidFill>
          <a:ln w="12700">
            <a:miter lim="400000"/>
          </a:ln>
        </p:spPr>
        <p:txBody>
          <a:bodyPr lIns="25400" tIns="25400" rIns="25400" bIns="25400" anchor="ctr"/>
          <a:lstStyle/>
          <a:p>
            <a:pPr defTabSz="412750">
              <a:defRPr sz="3200">
                <a:solidFill>
                  <a:srgbClr val="7B868C"/>
                </a:solidFill>
                <a:latin typeface="Helvetica Neue Medium"/>
                <a:ea typeface="Helvetica Neue Medium"/>
                <a:cs typeface="Helvetica Neue Medium"/>
                <a:sym typeface="Helvetica Neue Medium"/>
              </a:defRPr>
            </a:pPr>
            <a:endParaRPr sz="1600"/>
          </a:p>
        </p:txBody>
      </p:sp>
      <p:pic>
        <p:nvPicPr>
          <p:cNvPr id="9" name="photo 18.jpeg">
            <a:extLst>
              <a:ext uri="{FF2B5EF4-FFF2-40B4-BE49-F238E27FC236}">
                <a16:creationId xmlns:a16="http://schemas.microsoft.com/office/drawing/2014/main" id="{224FA246-F355-0B4F-BCB4-7AAF460ABFFF}"/>
              </a:ext>
            </a:extLst>
          </p:cNvPr>
          <p:cNvPicPr>
            <a:picLocks noChangeAspect="1"/>
          </p:cNvPicPr>
          <p:nvPr userDrawn="1"/>
        </p:nvPicPr>
        <p:blipFill>
          <a:blip r:embed="rId2">
            <a:extLst>
              <a:ext uri="{28A0092B-C50C-407E-A947-70E740481C1C}">
                <a14:useLocalDpi xmlns:a14="http://schemas.microsoft.com/office/drawing/2010/main" val="0"/>
              </a:ext>
            </a:extLst>
          </a:blip>
          <a:srcRect l="2240" r="2240"/>
          <a:stretch/>
        </p:blipFill>
        <p:spPr>
          <a:xfrm>
            <a:off x="761306" y="1112998"/>
            <a:ext cx="10669388" cy="3459260"/>
          </a:xfrm>
          <a:prstGeom prst="rect">
            <a:avLst/>
          </a:prstGeom>
          <a:ln w="12700">
            <a:miter lim="400000"/>
          </a:ln>
        </p:spPr>
      </p:pic>
      <p:pic>
        <p:nvPicPr>
          <p:cNvPr id="11" name="Image" descr="Image">
            <a:extLst>
              <a:ext uri="{FF2B5EF4-FFF2-40B4-BE49-F238E27FC236}">
                <a16:creationId xmlns:a16="http://schemas.microsoft.com/office/drawing/2014/main" id="{9663C26E-196E-5E47-9437-F1F6590F16FD}"/>
              </a:ext>
            </a:extLst>
          </p:cNvPr>
          <p:cNvPicPr>
            <a:picLocks noChangeAspect="1"/>
          </p:cNvPicPr>
          <p:nvPr userDrawn="1"/>
        </p:nvPicPr>
        <p:blipFill>
          <a:blip r:embed="rId3"/>
          <a:stretch>
            <a:fillRect/>
          </a:stretch>
        </p:blipFill>
        <p:spPr>
          <a:xfrm>
            <a:off x="769863" y="790129"/>
            <a:ext cx="2294556" cy="674587"/>
          </a:xfrm>
          <a:prstGeom prst="rect">
            <a:avLst/>
          </a:prstGeom>
          <a:ln w="12700">
            <a:miter lim="400000"/>
          </a:ln>
        </p:spPr>
      </p:pic>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2293740" y="5811490"/>
            <a:ext cx="9144000" cy="512763"/>
          </a:xfrm>
        </p:spPr>
        <p:txBody>
          <a:bodyPr/>
          <a:lstStyle>
            <a:lvl1pPr marL="0" indent="0" algn="r">
              <a:buNone/>
              <a:defRPr sz="2500" b="0" i="1">
                <a:solidFill>
                  <a:srgbClr val="7B868C"/>
                </a:solidFill>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204064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922140" y="4742308"/>
            <a:ext cx="10515600" cy="1325563"/>
          </a:xfrm>
        </p:spPr>
        <p:txBody>
          <a:bodyPr/>
          <a:lstStyle>
            <a:lvl1pPr algn="r">
              <a:defRPr sz="6000" b="0" i="0">
                <a:latin typeface="Roboto Thin" panose="02000000000000000000"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sp>
        <p:nvSpPr>
          <p:cNvPr id="8" name="Rectangle">
            <a:extLst>
              <a:ext uri="{FF2B5EF4-FFF2-40B4-BE49-F238E27FC236}">
                <a16:creationId xmlns:a16="http://schemas.microsoft.com/office/drawing/2014/main" id="{FD3B261B-B3B4-C544-B725-E6A80B7CC6F7}"/>
              </a:ext>
            </a:extLst>
          </p:cNvPr>
          <p:cNvSpPr/>
          <p:nvPr userDrawn="1"/>
        </p:nvSpPr>
        <p:spPr>
          <a:xfrm>
            <a:off x="-10551" y="-5963"/>
            <a:ext cx="12213101" cy="2288175"/>
          </a:xfrm>
          <a:prstGeom prst="rect">
            <a:avLst/>
          </a:prstGeom>
          <a:solidFill>
            <a:srgbClr val="2E3E7E"/>
          </a:solidFill>
          <a:ln w="12700">
            <a:miter lim="400000"/>
          </a:ln>
        </p:spPr>
        <p:txBody>
          <a:bodyPr lIns="25400" tIns="25400" rIns="25400" bIns="25400" anchor="ctr"/>
          <a:lstStyle/>
          <a:p>
            <a:pPr defTabSz="412750">
              <a:defRPr sz="3200">
                <a:solidFill>
                  <a:srgbClr val="7B868C"/>
                </a:solidFill>
                <a:latin typeface="Helvetica Neue Medium"/>
                <a:ea typeface="Helvetica Neue Medium"/>
                <a:cs typeface="Helvetica Neue Medium"/>
                <a:sym typeface="Helvetica Neue Medium"/>
              </a:defRPr>
            </a:pPr>
            <a:endParaRPr sz="1600"/>
          </a:p>
        </p:txBody>
      </p:sp>
      <p:pic>
        <p:nvPicPr>
          <p:cNvPr id="9" name="photo 18.jpeg">
            <a:extLst>
              <a:ext uri="{FF2B5EF4-FFF2-40B4-BE49-F238E27FC236}">
                <a16:creationId xmlns:a16="http://schemas.microsoft.com/office/drawing/2014/main" id="{224FA246-F355-0B4F-BCB4-7AAF460ABFFF}"/>
              </a:ext>
            </a:extLst>
          </p:cNvPr>
          <p:cNvPicPr>
            <a:picLocks noChangeAspect="1"/>
          </p:cNvPicPr>
          <p:nvPr userDrawn="1"/>
        </p:nvPicPr>
        <p:blipFill>
          <a:blip r:embed="rId2">
            <a:extLst>
              <a:ext uri="{28A0092B-C50C-407E-A947-70E740481C1C}">
                <a14:useLocalDpi xmlns:a14="http://schemas.microsoft.com/office/drawing/2010/main" val="0"/>
              </a:ext>
            </a:extLst>
          </a:blip>
          <a:srcRect t="25713" b="25713"/>
          <a:stretch/>
        </p:blipFill>
        <p:spPr>
          <a:xfrm>
            <a:off x="761306" y="1112998"/>
            <a:ext cx="10669388" cy="3459260"/>
          </a:xfrm>
          <a:prstGeom prst="rect">
            <a:avLst/>
          </a:prstGeom>
          <a:ln w="12700">
            <a:miter lim="400000"/>
          </a:ln>
        </p:spPr>
      </p:pic>
      <p:pic>
        <p:nvPicPr>
          <p:cNvPr id="11" name="Image" descr="Image">
            <a:extLst>
              <a:ext uri="{FF2B5EF4-FFF2-40B4-BE49-F238E27FC236}">
                <a16:creationId xmlns:a16="http://schemas.microsoft.com/office/drawing/2014/main" id="{9663C26E-196E-5E47-9437-F1F6590F16FD}"/>
              </a:ext>
            </a:extLst>
          </p:cNvPr>
          <p:cNvPicPr>
            <a:picLocks noChangeAspect="1"/>
          </p:cNvPicPr>
          <p:nvPr userDrawn="1"/>
        </p:nvPicPr>
        <p:blipFill>
          <a:blip r:embed="rId3"/>
          <a:stretch>
            <a:fillRect/>
          </a:stretch>
        </p:blipFill>
        <p:spPr>
          <a:xfrm>
            <a:off x="769863" y="790129"/>
            <a:ext cx="2294556" cy="674587"/>
          </a:xfrm>
          <a:prstGeom prst="rect">
            <a:avLst/>
          </a:prstGeom>
          <a:ln w="12700">
            <a:miter lim="400000"/>
          </a:ln>
        </p:spPr>
      </p:pic>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2293740" y="5811490"/>
            <a:ext cx="9144000" cy="512763"/>
          </a:xfrm>
        </p:spPr>
        <p:txBody>
          <a:bodyPr/>
          <a:lstStyle>
            <a:lvl1pPr marL="0" indent="0" algn="r">
              <a:buNone/>
              <a:defRPr sz="2500" b="0" i="1">
                <a:solidFill>
                  <a:srgbClr val="7B868C"/>
                </a:solidFill>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2758439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16" name="photo 4.jpeg" descr="photo 4.jpeg">
            <a:extLst>
              <a:ext uri="{FF2B5EF4-FFF2-40B4-BE49-F238E27FC236}">
                <a16:creationId xmlns:a16="http://schemas.microsoft.com/office/drawing/2014/main" id="{82C677C7-0548-554E-9175-8F032649D950}"/>
              </a:ext>
            </a:extLst>
          </p:cNvPr>
          <p:cNvPicPr>
            <a:picLocks noChangeAspect="1"/>
          </p:cNvPicPr>
          <p:nvPr userDrawn="1"/>
        </p:nvPicPr>
        <p:blipFill>
          <a:blip r:embed="rId2"/>
          <a:srcRect l="988" t="14489" r="32429" b="29331"/>
          <a:stretch>
            <a:fillRect/>
          </a:stretch>
        </p:blipFill>
        <p:spPr>
          <a:xfrm>
            <a:off x="0" y="0"/>
            <a:ext cx="12192000" cy="6858000"/>
          </a:xfrm>
          <a:prstGeom prst="rect">
            <a:avLst/>
          </a:prstGeom>
          <a:ln w="12700">
            <a:miter lim="400000"/>
          </a:ln>
        </p:spPr>
      </p:pic>
      <p:pic>
        <p:nvPicPr>
          <p:cNvPr id="18" name="Image" descr="Image">
            <a:extLst>
              <a:ext uri="{FF2B5EF4-FFF2-40B4-BE49-F238E27FC236}">
                <a16:creationId xmlns:a16="http://schemas.microsoft.com/office/drawing/2014/main" id="{6CBBA330-BDBF-C441-836A-505CE9784F01}"/>
              </a:ext>
            </a:extLst>
          </p:cNvPr>
          <p:cNvPicPr>
            <a:picLocks noChangeAspect="1"/>
          </p:cNvPicPr>
          <p:nvPr userDrawn="1"/>
        </p:nvPicPr>
        <p:blipFill>
          <a:blip r:embed="rId3"/>
          <a:srcRect l="30973" r="21835" b="35227"/>
          <a:stretch>
            <a:fillRect/>
          </a:stretch>
        </p:blipFill>
        <p:spPr>
          <a:xfrm>
            <a:off x="-9488" y="5739483"/>
            <a:ext cx="12210976" cy="1122212"/>
          </a:xfrm>
          <a:prstGeom prst="rect">
            <a:avLst/>
          </a:prstGeom>
          <a:ln w="12700">
            <a:miter lim="400000"/>
          </a:ln>
        </p:spPr>
      </p:pic>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740805" y="2462613"/>
            <a:ext cx="9144000" cy="998271"/>
          </a:xfrm>
        </p:spPr>
        <p:txBody>
          <a:bodyPr/>
          <a:lstStyle>
            <a:lvl1pPr algn="l">
              <a:defRPr sz="4500" b="1" i="1">
                <a:solidFill>
                  <a:srgbClr val="FFC300"/>
                </a:solidFill>
                <a:effectLst>
                  <a:outerShdw blurRad="38100" dist="38100" dir="2700000" algn="tl">
                    <a:srgbClr val="000000">
                      <a:alpha val="43137"/>
                    </a:srgbClr>
                  </a:outerShdw>
                </a:effectLst>
                <a:latin typeface="Meta Serif Pro Book" panose="02010604050101020104"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740805" y="3460884"/>
            <a:ext cx="9144000" cy="512763"/>
          </a:xfrm>
        </p:spPr>
        <p:txBody>
          <a:bodyPr/>
          <a:lstStyle>
            <a:lvl1pPr marL="0" indent="0" algn="l">
              <a:buNone/>
              <a:defRPr sz="4500" b="1" i="1">
                <a:solidFill>
                  <a:srgbClr val="FFFFFF"/>
                </a:solidFill>
                <a:effectLst>
                  <a:outerShdw blurRad="38100" dist="38100" dir="2700000" algn="tl">
                    <a:srgbClr val="000000">
                      <a:alpha val="43137"/>
                    </a:srgbClr>
                  </a:outerShdw>
                </a:effectLst>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4148565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16" name="photo 4.jpeg">
            <a:extLst>
              <a:ext uri="{FF2B5EF4-FFF2-40B4-BE49-F238E27FC236}">
                <a16:creationId xmlns:a16="http://schemas.microsoft.com/office/drawing/2014/main" id="{82C677C7-0548-554E-9175-8F032649D950}"/>
              </a:ext>
            </a:extLst>
          </p:cNvPr>
          <p:cNvPicPr>
            <a:picLocks noChangeAspect="1"/>
          </p:cNvPicPr>
          <p:nvPr userDrawn="1"/>
        </p:nvPicPr>
        <p:blipFill>
          <a:blip r:embed="rId2">
            <a:extLst>
              <a:ext uri="{28A0092B-C50C-407E-A947-70E740481C1C}">
                <a14:useLocalDpi xmlns:a14="http://schemas.microsoft.com/office/drawing/2010/main" val="0"/>
              </a:ext>
            </a:extLst>
          </a:blip>
          <a:srcRect t="52" b="52"/>
          <a:stretch/>
        </p:blipFill>
        <p:spPr>
          <a:xfrm>
            <a:off x="0" y="0"/>
            <a:ext cx="12192000" cy="6858000"/>
          </a:xfrm>
          <a:prstGeom prst="rect">
            <a:avLst/>
          </a:prstGeom>
          <a:ln w="12700">
            <a:miter lim="400000"/>
          </a:ln>
        </p:spPr>
      </p:pic>
      <p:pic>
        <p:nvPicPr>
          <p:cNvPr id="18" name="Image" descr="Image">
            <a:extLst>
              <a:ext uri="{FF2B5EF4-FFF2-40B4-BE49-F238E27FC236}">
                <a16:creationId xmlns:a16="http://schemas.microsoft.com/office/drawing/2014/main" id="{6CBBA330-BDBF-C441-836A-505CE9784F01}"/>
              </a:ext>
            </a:extLst>
          </p:cNvPr>
          <p:cNvPicPr>
            <a:picLocks noChangeAspect="1"/>
          </p:cNvPicPr>
          <p:nvPr userDrawn="1"/>
        </p:nvPicPr>
        <p:blipFill>
          <a:blip r:embed="rId3"/>
          <a:srcRect l="30973" r="21835" b="35227"/>
          <a:stretch>
            <a:fillRect/>
          </a:stretch>
        </p:blipFill>
        <p:spPr>
          <a:xfrm>
            <a:off x="-9488" y="5739483"/>
            <a:ext cx="12210976" cy="1122212"/>
          </a:xfrm>
          <a:prstGeom prst="rect">
            <a:avLst/>
          </a:prstGeom>
          <a:ln w="12700">
            <a:miter lim="400000"/>
          </a:ln>
        </p:spPr>
      </p:pic>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740805" y="2462613"/>
            <a:ext cx="9144000" cy="998271"/>
          </a:xfrm>
        </p:spPr>
        <p:txBody>
          <a:bodyPr/>
          <a:lstStyle>
            <a:lvl1pPr algn="l">
              <a:defRPr sz="4500" b="1" i="1">
                <a:solidFill>
                  <a:srgbClr val="FFC300"/>
                </a:solidFill>
                <a:effectLst>
                  <a:outerShdw blurRad="38100" dist="38100" dir="2700000" algn="tl">
                    <a:srgbClr val="000000">
                      <a:alpha val="43137"/>
                    </a:srgbClr>
                  </a:outerShdw>
                </a:effectLst>
                <a:latin typeface="Meta Serif Pro Book" panose="02010604050101020104"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740805" y="3460884"/>
            <a:ext cx="9144000" cy="512763"/>
          </a:xfrm>
        </p:spPr>
        <p:txBody>
          <a:bodyPr/>
          <a:lstStyle>
            <a:lvl1pPr marL="0" indent="0" algn="l">
              <a:buNone/>
              <a:defRPr sz="4500" b="1" i="1">
                <a:solidFill>
                  <a:srgbClr val="FFFFFF"/>
                </a:solidFill>
                <a:effectLst>
                  <a:outerShdw blurRad="38100" dist="38100" dir="2700000" algn="tl">
                    <a:srgbClr val="000000">
                      <a:alpha val="43137"/>
                    </a:srgbClr>
                  </a:outerShdw>
                </a:effectLst>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2649427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16" name="photo 4.jpeg">
            <a:extLst>
              <a:ext uri="{FF2B5EF4-FFF2-40B4-BE49-F238E27FC236}">
                <a16:creationId xmlns:a16="http://schemas.microsoft.com/office/drawing/2014/main" id="{82C677C7-0548-554E-9175-8F032649D950}"/>
              </a:ext>
            </a:extLst>
          </p:cNvPr>
          <p:cNvPicPr>
            <a:picLocks noChangeAspect="1"/>
          </p:cNvPicPr>
          <p:nvPr userDrawn="1"/>
        </p:nvPicPr>
        <p:blipFill>
          <a:blip r:embed="rId2">
            <a:extLst>
              <a:ext uri="{28A0092B-C50C-407E-A947-70E740481C1C}">
                <a14:useLocalDpi xmlns:a14="http://schemas.microsoft.com/office/drawing/2010/main" val="0"/>
              </a:ext>
            </a:extLst>
          </a:blip>
          <a:srcRect t="7812" b="7812"/>
          <a:stretch/>
        </p:blipFill>
        <p:spPr>
          <a:xfrm>
            <a:off x="0" y="0"/>
            <a:ext cx="12192000" cy="6858000"/>
          </a:xfrm>
          <a:prstGeom prst="rect">
            <a:avLst/>
          </a:prstGeom>
          <a:ln w="12700">
            <a:miter lim="400000"/>
          </a:ln>
        </p:spPr>
      </p:pic>
      <p:pic>
        <p:nvPicPr>
          <p:cNvPr id="18" name="Image" descr="Image">
            <a:extLst>
              <a:ext uri="{FF2B5EF4-FFF2-40B4-BE49-F238E27FC236}">
                <a16:creationId xmlns:a16="http://schemas.microsoft.com/office/drawing/2014/main" id="{6CBBA330-BDBF-C441-836A-505CE9784F01}"/>
              </a:ext>
            </a:extLst>
          </p:cNvPr>
          <p:cNvPicPr>
            <a:picLocks noChangeAspect="1"/>
          </p:cNvPicPr>
          <p:nvPr userDrawn="1"/>
        </p:nvPicPr>
        <p:blipFill>
          <a:blip r:embed="rId3"/>
          <a:srcRect l="30973" r="21835" b="35227"/>
          <a:stretch>
            <a:fillRect/>
          </a:stretch>
        </p:blipFill>
        <p:spPr>
          <a:xfrm>
            <a:off x="-9488" y="5739483"/>
            <a:ext cx="12210976" cy="1122212"/>
          </a:xfrm>
          <a:prstGeom prst="rect">
            <a:avLst/>
          </a:prstGeom>
          <a:ln w="12700">
            <a:miter lim="400000"/>
          </a:ln>
        </p:spPr>
      </p:pic>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740805" y="2462613"/>
            <a:ext cx="9144000" cy="998271"/>
          </a:xfrm>
        </p:spPr>
        <p:txBody>
          <a:bodyPr/>
          <a:lstStyle>
            <a:lvl1pPr algn="l">
              <a:defRPr sz="4500" b="1" i="1">
                <a:solidFill>
                  <a:srgbClr val="FFC300"/>
                </a:solidFill>
                <a:effectLst>
                  <a:outerShdw blurRad="38100" dist="38100" dir="2700000" algn="tl">
                    <a:srgbClr val="000000">
                      <a:alpha val="43137"/>
                    </a:srgbClr>
                  </a:outerShdw>
                </a:effectLst>
                <a:latin typeface="Meta Serif Pro Book" panose="02010604050101020104"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740805" y="3460884"/>
            <a:ext cx="9144000" cy="512763"/>
          </a:xfrm>
        </p:spPr>
        <p:txBody>
          <a:bodyPr/>
          <a:lstStyle>
            <a:lvl1pPr marL="0" indent="0" algn="l">
              <a:buNone/>
              <a:defRPr sz="4500" b="1" i="1">
                <a:solidFill>
                  <a:srgbClr val="FFFFFF"/>
                </a:solidFill>
                <a:effectLst>
                  <a:outerShdw blurRad="38100" dist="38100" dir="2700000" algn="tl">
                    <a:srgbClr val="000000">
                      <a:alpha val="43137"/>
                    </a:srgbClr>
                  </a:outerShdw>
                </a:effectLst>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Tree>
    <p:extLst>
      <p:ext uri="{BB962C8B-B14F-4D97-AF65-F5344CB8AC3E}">
        <p14:creationId xmlns:p14="http://schemas.microsoft.com/office/powerpoint/2010/main" val="1442232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E80DF414-A697-1F47-B479-C65D9D5AF836}"/>
              </a:ext>
            </a:extLst>
          </p:cNvPr>
          <p:cNvSpPr/>
          <p:nvPr userDrawn="1"/>
        </p:nvSpPr>
        <p:spPr>
          <a:xfrm>
            <a:off x="-7144" y="-22159"/>
            <a:ext cx="12206288" cy="6902318"/>
          </a:xfrm>
          <a:prstGeom prst="rect">
            <a:avLst/>
          </a:prstGeom>
          <a:solidFill>
            <a:srgbClr val="2E3E7E"/>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1" name="Image" descr="Image">
            <a:extLst>
              <a:ext uri="{FF2B5EF4-FFF2-40B4-BE49-F238E27FC236}">
                <a16:creationId xmlns:a16="http://schemas.microsoft.com/office/drawing/2014/main" id="{4A0B15BE-34B6-254F-B464-0FDEDDB915B2}"/>
              </a:ext>
            </a:extLst>
          </p:cNvPr>
          <p:cNvPicPr>
            <a:picLocks noChangeAspect="1"/>
          </p:cNvPicPr>
          <p:nvPr userDrawn="1"/>
        </p:nvPicPr>
        <p:blipFill>
          <a:blip r:embed="rId2"/>
          <a:stretch>
            <a:fillRect/>
          </a:stretch>
        </p:blipFill>
        <p:spPr>
          <a:xfrm>
            <a:off x="10685820" y="6214727"/>
            <a:ext cx="750147" cy="220541"/>
          </a:xfrm>
          <a:prstGeom prst="rect">
            <a:avLst/>
          </a:prstGeom>
          <a:ln w="12700">
            <a:miter lim="400000"/>
          </a:ln>
        </p:spPr>
      </p:pic>
      <p:sp>
        <p:nvSpPr>
          <p:cNvPr id="12" name="Line">
            <a:extLst>
              <a:ext uri="{FF2B5EF4-FFF2-40B4-BE49-F238E27FC236}">
                <a16:creationId xmlns:a16="http://schemas.microsoft.com/office/drawing/2014/main" id="{9888634C-041C-B143-B7C9-B19AD9BF932D}"/>
              </a:ext>
            </a:extLst>
          </p:cNvPr>
          <p:cNvSpPr/>
          <p:nvPr userDrawn="1"/>
        </p:nvSpPr>
        <p:spPr>
          <a:xfrm>
            <a:off x="757767" y="6324997"/>
            <a:ext cx="9822091" cy="1"/>
          </a:xfrm>
          <a:prstGeom prst="line">
            <a:avLst/>
          </a:prstGeom>
          <a:ln w="6350">
            <a:solidFill>
              <a:srgbClr val="7B868C"/>
            </a:solidFill>
            <a:miter lim="400000"/>
          </a:ln>
        </p:spPr>
        <p:txBody>
          <a:bodyPr lIns="25400" tIns="25400" rIns="25400" bIns="25400" anchor="ctr"/>
          <a:lstStyle/>
          <a:p>
            <a:endParaRPr sz="900"/>
          </a:p>
        </p:txBody>
      </p:sp>
      <p:pic>
        <p:nvPicPr>
          <p:cNvPr id="15" name="Image" descr="Image">
            <a:extLst>
              <a:ext uri="{FF2B5EF4-FFF2-40B4-BE49-F238E27FC236}">
                <a16:creationId xmlns:a16="http://schemas.microsoft.com/office/drawing/2014/main" id="{A5DC9075-5D88-3A4E-8C90-59D6F18213E3}"/>
              </a:ext>
            </a:extLst>
          </p:cNvPr>
          <p:cNvPicPr>
            <a:picLocks noChangeAspect="1"/>
          </p:cNvPicPr>
          <p:nvPr userDrawn="1"/>
        </p:nvPicPr>
        <p:blipFill>
          <a:blip r:embed="rId3"/>
          <a:stretch>
            <a:fillRect/>
          </a:stretch>
        </p:blipFill>
        <p:spPr>
          <a:xfrm>
            <a:off x="-10388425" y="-605675"/>
            <a:ext cx="25604668" cy="1714390"/>
          </a:xfrm>
          <a:prstGeom prst="rect">
            <a:avLst/>
          </a:prstGeom>
          <a:ln w="12700">
            <a:miter lim="400000"/>
          </a:ln>
        </p:spPr>
      </p:pic>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13" name="Title 1">
            <a:extLst>
              <a:ext uri="{FF2B5EF4-FFF2-40B4-BE49-F238E27FC236}">
                <a16:creationId xmlns:a16="http://schemas.microsoft.com/office/drawing/2014/main" id="{AEFE1126-88ED-9344-B5CA-D1C96E7F800E}"/>
              </a:ext>
            </a:extLst>
          </p:cNvPr>
          <p:cNvSpPr>
            <a:spLocks noGrp="1"/>
          </p:cNvSpPr>
          <p:nvPr>
            <p:ph type="title"/>
          </p:nvPr>
        </p:nvSpPr>
        <p:spPr>
          <a:xfrm>
            <a:off x="2291967" y="2623483"/>
            <a:ext cx="9144000" cy="998271"/>
          </a:xfrm>
        </p:spPr>
        <p:txBody>
          <a:bodyPr/>
          <a:lstStyle>
            <a:lvl1pPr algn="r">
              <a:defRPr sz="4500" b="1" i="1">
                <a:solidFill>
                  <a:srgbClr val="FFC300"/>
                </a:solidFill>
                <a:effectLst>
                  <a:outerShdw blurRad="38100" dist="38100" dir="2700000" algn="tl">
                    <a:srgbClr val="000000">
                      <a:alpha val="43137"/>
                    </a:srgbClr>
                  </a:outerShdw>
                </a:effectLst>
                <a:latin typeface="Meta Serif Pro Book" panose="02010604050101020104" pitchFamily="2" charset="0"/>
                <a:ea typeface="Roboto Thin" panose="02000000000000000000" pitchFamily="2" charset="0"/>
                <a:cs typeface="Roboto Thin" panose="02000000000000000000" pitchFamily="2" charset="0"/>
              </a:defRPr>
            </a:lvl1pPr>
          </a:lstStyle>
          <a:p>
            <a:r>
              <a:rPr lang="en-US" dirty="0"/>
              <a:t>Click to edit Master title style</a:t>
            </a:r>
          </a:p>
        </p:txBody>
      </p:sp>
      <p:sp>
        <p:nvSpPr>
          <p:cNvPr id="14" name="Subtitle 2">
            <a:extLst>
              <a:ext uri="{FF2B5EF4-FFF2-40B4-BE49-F238E27FC236}">
                <a16:creationId xmlns:a16="http://schemas.microsoft.com/office/drawing/2014/main" id="{A4197A8F-B935-754A-8C11-C4CDBBD9EE2C}"/>
              </a:ext>
            </a:extLst>
          </p:cNvPr>
          <p:cNvSpPr>
            <a:spLocks noGrp="1"/>
          </p:cNvSpPr>
          <p:nvPr>
            <p:ph type="subTitle" idx="1"/>
          </p:nvPr>
        </p:nvSpPr>
        <p:spPr>
          <a:xfrm>
            <a:off x="2291967" y="3621753"/>
            <a:ext cx="9144000" cy="512763"/>
          </a:xfrm>
        </p:spPr>
        <p:txBody>
          <a:bodyPr/>
          <a:lstStyle>
            <a:lvl1pPr marL="0" indent="0" algn="r">
              <a:buNone/>
              <a:defRPr sz="4500" b="1" i="1">
                <a:solidFill>
                  <a:srgbClr val="FFFFFF"/>
                </a:solidFill>
                <a:effectLst>
                  <a:outerShdw blurRad="38100" dist="38100" dir="2700000" algn="tl">
                    <a:srgbClr val="000000">
                      <a:alpha val="43137"/>
                    </a:srgbClr>
                  </a:outerShdw>
                </a:effectLst>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spTree>
    <p:extLst>
      <p:ext uri="{BB962C8B-B14F-4D97-AF65-F5344CB8AC3E}">
        <p14:creationId xmlns:p14="http://schemas.microsoft.com/office/powerpoint/2010/main" val="81875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69E93-E926-C148-A6FB-0A572021A5E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451AE28-644B-C340-B78D-A493BEB8278D}"/>
              </a:ext>
            </a:extLst>
          </p:cNvPr>
          <p:cNvSpPr>
            <a:spLocks noGrp="1"/>
          </p:cNvSpPr>
          <p:nvPr>
            <p:ph type="subTitle" idx="1"/>
          </p:nvPr>
        </p:nvSpPr>
        <p:spPr>
          <a:xfrm>
            <a:off x="1524000" y="3602038"/>
            <a:ext cx="9144000" cy="1655763"/>
          </a:xfrm>
        </p:spPr>
        <p:txBody>
          <a:bodyPr/>
          <a:lstStyle>
            <a:lvl1pPr marL="0" indent="0" algn="ctr">
              <a:buNone/>
              <a:defRPr sz="2250" b="0" i="1">
                <a:solidFill>
                  <a:srgbClr val="7B868C"/>
                </a:solidFill>
                <a:latin typeface="Meta Serif Pro Book" panose="02010604050101020104" pitchFamily="2" charset="0"/>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dirty="0"/>
              <a:t>Click to edit Master subtitle style</a:t>
            </a:r>
          </a:p>
        </p:txBody>
      </p:sp>
      <p:sp>
        <p:nvSpPr>
          <p:cNvPr id="4" name="Date Placeholder 3">
            <a:extLst>
              <a:ext uri="{FF2B5EF4-FFF2-40B4-BE49-F238E27FC236}">
                <a16:creationId xmlns:a16="http://schemas.microsoft.com/office/drawing/2014/main" id="{049BA778-08B3-0942-9F59-F58641FDB348}"/>
              </a:ext>
            </a:extLst>
          </p:cNvPr>
          <p:cNvSpPr>
            <a:spLocks noGrp="1"/>
          </p:cNvSpPr>
          <p:nvPr>
            <p:ph type="dt" sz="half" idx="10"/>
          </p:nvPr>
        </p:nvSpPr>
        <p:spPr/>
        <p:txBody>
          <a:bodyPr/>
          <a:lstStyle/>
          <a:p>
            <a:r>
              <a:rPr lang="en-US"/>
              <a:t>Revised 10/25/20</a:t>
            </a:r>
          </a:p>
        </p:txBody>
      </p:sp>
      <p:sp>
        <p:nvSpPr>
          <p:cNvPr id="5" name="Footer Placeholder 4">
            <a:extLst>
              <a:ext uri="{FF2B5EF4-FFF2-40B4-BE49-F238E27FC236}">
                <a16:creationId xmlns:a16="http://schemas.microsoft.com/office/drawing/2014/main" id="{6150BB8A-B8E6-1C4B-8315-10FC87A02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7F3D4-0FE8-3F4B-A4F7-69079C8779EB}"/>
              </a:ext>
            </a:extLst>
          </p:cNvPr>
          <p:cNvSpPr>
            <a:spLocks noGrp="1"/>
          </p:cNvSpPr>
          <p:nvPr>
            <p:ph type="sldNum" sz="quarter" idx="12"/>
          </p:nvPr>
        </p:nvSpPr>
        <p:spPr/>
        <p:txBody>
          <a:bodyPr/>
          <a:lstStyle/>
          <a:p>
            <a:fld id="{3460D6AC-C4F0-8443-974F-3D6E330B9CA4}" type="slidenum">
              <a:rPr lang="en-US" smtClean="0"/>
              <a:t>‹#›</a:t>
            </a:fld>
            <a:endParaRPr lang="en-US"/>
          </a:p>
        </p:txBody>
      </p:sp>
      <p:pic>
        <p:nvPicPr>
          <p:cNvPr id="8" name="Image" descr="Image">
            <a:extLst>
              <a:ext uri="{FF2B5EF4-FFF2-40B4-BE49-F238E27FC236}">
                <a16:creationId xmlns:a16="http://schemas.microsoft.com/office/drawing/2014/main" id="{8D438A51-115A-4947-A2A7-F2DE26B716FF}"/>
              </a:ext>
            </a:extLst>
          </p:cNvPr>
          <p:cNvPicPr>
            <a:picLocks noChangeAspect="1"/>
          </p:cNvPicPr>
          <p:nvPr userDrawn="1"/>
        </p:nvPicPr>
        <p:blipFill>
          <a:blip r:embed="rId2"/>
          <a:stretch>
            <a:fillRect/>
          </a:stretch>
        </p:blipFill>
        <p:spPr>
          <a:xfrm>
            <a:off x="-10388425" y="-605675"/>
            <a:ext cx="25604668" cy="1714390"/>
          </a:xfrm>
          <a:prstGeom prst="rect">
            <a:avLst/>
          </a:prstGeom>
          <a:ln w="12700">
            <a:miter lim="400000"/>
          </a:ln>
        </p:spPr>
      </p:pic>
    </p:spTree>
    <p:extLst>
      <p:ext uri="{BB962C8B-B14F-4D97-AF65-F5344CB8AC3E}">
        <p14:creationId xmlns:p14="http://schemas.microsoft.com/office/powerpoint/2010/main" val="3074701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6303D-B78B-A44C-A806-DA2357B0A2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6786A71-8859-824B-86C7-8B64FEC61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4CC945E-21DD-CD46-A9EE-579B03CB32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600">
                <a:solidFill>
                  <a:schemeClr val="tx1">
                    <a:tint val="75000"/>
                  </a:schemeClr>
                </a:solidFill>
              </a:defRPr>
            </a:lvl1pPr>
          </a:lstStyle>
          <a:p>
            <a:r>
              <a:rPr lang="en-US"/>
              <a:t>Revised 10/25/20</a:t>
            </a:r>
          </a:p>
        </p:txBody>
      </p:sp>
      <p:sp>
        <p:nvSpPr>
          <p:cNvPr id="5" name="Footer Placeholder 4">
            <a:extLst>
              <a:ext uri="{FF2B5EF4-FFF2-40B4-BE49-F238E27FC236}">
                <a16:creationId xmlns:a16="http://schemas.microsoft.com/office/drawing/2014/main" id="{8C775E93-CABA-9149-A393-42B40DBCC0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F42599-6714-594C-9292-7304802358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600">
                <a:solidFill>
                  <a:schemeClr val="tx1">
                    <a:tint val="75000"/>
                  </a:schemeClr>
                </a:solidFill>
              </a:defRPr>
            </a:lvl1pPr>
          </a:lstStyle>
          <a:p>
            <a:fld id="{3460D6AC-C4F0-8443-974F-3D6E330B9CA4}" type="slidenum">
              <a:rPr lang="en-US" smtClean="0"/>
              <a:t>‹#›</a:t>
            </a:fld>
            <a:endParaRPr lang="en-US"/>
          </a:p>
        </p:txBody>
      </p:sp>
      <p:sp>
        <p:nvSpPr>
          <p:cNvPr id="7" name="Line">
            <a:extLst>
              <a:ext uri="{FF2B5EF4-FFF2-40B4-BE49-F238E27FC236}">
                <a16:creationId xmlns:a16="http://schemas.microsoft.com/office/drawing/2014/main" id="{9818A189-91EC-D545-9841-139BB4F8E00D}"/>
              </a:ext>
            </a:extLst>
          </p:cNvPr>
          <p:cNvSpPr/>
          <p:nvPr userDrawn="1"/>
        </p:nvSpPr>
        <p:spPr>
          <a:xfrm>
            <a:off x="757767" y="6324997"/>
            <a:ext cx="9822091" cy="1"/>
          </a:xfrm>
          <a:prstGeom prst="line">
            <a:avLst/>
          </a:prstGeom>
          <a:ln w="6350">
            <a:solidFill>
              <a:srgbClr val="7B868C"/>
            </a:solidFill>
            <a:miter lim="400000"/>
          </a:ln>
        </p:spPr>
        <p:txBody>
          <a:bodyPr lIns="25400" tIns="25400" rIns="25400" bIns="25400" anchor="ctr"/>
          <a:lstStyle/>
          <a:p>
            <a:endParaRPr sz="900"/>
          </a:p>
        </p:txBody>
      </p:sp>
      <p:pic>
        <p:nvPicPr>
          <p:cNvPr id="8" name="Image" descr="Image">
            <a:extLst>
              <a:ext uri="{FF2B5EF4-FFF2-40B4-BE49-F238E27FC236}">
                <a16:creationId xmlns:a16="http://schemas.microsoft.com/office/drawing/2014/main" id="{5683F8E0-5376-CF4B-BE35-17A594CC0790}"/>
              </a:ext>
            </a:extLst>
          </p:cNvPr>
          <p:cNvPicPr>
            <a:picLocks noChangeAspect="1"/>
          </p:cNvPicPr>
          <p:nvPr userDrawn="1"/>
        </p:nvPicPr>
        <p:blipFill>
          <a:blip r:embed="rId23"/>
          <a:stretch>
            <a:fillRect/>
          </a:stretch>
        </p:blipFill>
        <p:spPr>
          <a:xfrm>
            <a:off x="10684330" y="6214290"/>
            <a:ext cx="753126" cy="221415"/>
          </a:xfrm>
          <a:prstGeom prst="rect">
            <a:avLst/>
          </a:prstGeom>
          <a:ln w="12700">
            <a:miter lim="400000"/>
          </a:ln>
        </p:spPr>
      </p:pic>
    </p:spTree>
    <p:extLst>
      <p:ext uri="{BB962C8B-B14F-4D97-AF65-F5344CB8AC3E}">
        <p14:creationId xmlns:p14="http://schemas.microsoft.com/office/powerpoint/2010/main" val="249206404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71" r:id="rId3"/>
    <p:sldLayoutId id="2147484072" r:id="rId4"/>
    <p:sldLayoutId id="2147484053" r:id="rId5"/>
    <p:sldLayoutId id="2147484070" r:id="rId6"/>
    <p:sldLayoutId id="2147484073" r:id="rId7"/>
    <p:sldLayoutId id="2147484054" r:id="rId8"/>
    <p:sldLayoutId id="2147484058" r:id="rId9"/>
    <p:sldLayoutId id="2147484069" r:id="rId10"/>
    <p:sldLayoutId id="2147484055" r:id="rId11"/>
    <p:sldLayoutId id="2147484068" r:id="rId12"/>
    <p:sldLayoutId id="2147484056" r:id="rId13"/>
    <p:sldLayoutId id="2147484059" r:id="rId14"/>
    <p:sldLayoutId id="2147484061" r:id="rId15"/>
    <p:sldLayoutId id="2147484062" r:id="rId16"/>
    <p:sldLayoutId id="2147484060" r:id="rId17"/>
    <p:sldLayoutId id="2147484064" r:id="rId18"/>
    <p:sldLayoutId id="2147484065" r:id="rId19"/>
    <p:sldLayoutId id="2147484066" r:id="rId20"/>
    <p:sldLayoutId id="2147484067" r:id="rId21"/>
  </p:sldLayoutIdLst>
  <p:hf sldNum="0" hdr="0" ftr="0"/>
  <p:txStyles>
    <p:titleStyle>
      <a:lvl1pPr algn="l" defTabSz="457200" rtl="0" eaLnBrk="1" latinLnBrk="0" hangingPunct="1">
        <a:lnSpc>
          <a:spcPct val="90000"/>
        </a:lnSpc>
        <a:spcBef>
          <a:spcPct val="0"/>
        </a:spcBef>
        <a:buNone/>
        <a:defRPr sz="3000" b="0" i="0" kern="1200">
          <a:solidFill>
            <a:srgbClr val="293E82"/>
          </a:solidFill>
          <a:latin typeface="Roboto Light" panose="02000000000000000000" pitchFamily="2" charset="0"/>
          <a:ea typeface="Roboto Light" panose="02000000000000000000" pitchFamily="2" charset="0"/>
          <a:cs typeface="Roboto Light" panose="02000000000000000000" pitchFamily="2" charset="0"/>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750" b="0" i="0" kern="1200">
          <a:solidFill>
            <a:srgbClr val="53575A"/>
          </a:solidFill>
          <a:latin typeface="Roboto Light" panose="02000000000000000000" pitchFamily="2" charset="0"/>
          <a:ea typeface="Roboto Light" panose="02000000000000000000" pitchFamily="2" charset="0"/>
          <a:cs typeface="Roboto Light" panose="02000000000000000000" pitchFamily="2" charset="0"/>
        </a:defRPr>
      </a:lvl1pPr>
      <a:lvl2pPr marL="342900" indent="-114300" algn="l" defTabSz="457200" rtl="0" eaLnBrk="1" latinLnBrk="0" hangingPunct="1">
        <a:lnSpc>
          <a:spcPct val="90000"/>
        </a:lnSpc>
        <a:spcBef>
          <a:spcPts val="250"/>
        </a:spcBef>
        <a:buFont typeface="Arial" panose="020B0604020202020204" pitchFamily="34" charset="0"/>
        <a:buChar char="•"/>
        <a:defRPr sz="1400" b="0" i="0" kern="1200">
          <a:solidFill>
            <a:srgbClr val="53575A"/>
          </a:solidFill>
          <a:latin typeface="Roboto Light" panose="02000000000000000000" pitchFamily="2" charset="0"/>
          <a:ea typeface="Roboto Light" panose="02000000000000000000" pitchFamily="2" charset="0"/>
          <a:cs typeface="Roboto Light" panose="02000000000000000000" pitchFamily="2" charset="0"/>
        </a:defRPr>
      </a:lvl2pPr>
      <a:lvl3pPr marL="571500" indent="-114300" algn="l" defTabSz="457200" rtl="0" eaLnBrk="1" latinLnBrk="0" hangingPunct="1">
        <a:lnSpc>
          <a:spcPct val="90000"/>
        </a:lnSpc>
        <a:spcBef>
          <a:spcPts val="250"/>
        </a:spcBef>
        <a:buFont typeface="Arial" panose="020B0604020202020204" pitchFamily="34" charset="0"/>
        <a:buChar char="•"/>
        <a:defRPr sz="1200" b="0" i="0" kern="1200">
          <a:solidFill>
            <a:srgbClr val="53575A"/>
          </a:solidFill>
          <a:latin typeface="Roboto Light" panose="02000000000000000000" pitchFamily="2" charset="0"/>
          <a:ea typeface="Roboto Light" panose="02000000000000000000" pitchFamily="2" charset="0"/>
          <a:cs typeface="Roboto Light" panose="02000000000000000000" pitchFamily="2" charset="0"/>
        </a:defRPr>
      </a:lvl3pPr>
      <a:lvl4pPr marL="800100" indent="-114300" algn="l" defTabSz="457200" rtl="0" eaLnBrk="1" latinLnBrk="0" hangingPunct="1">
        <a:lnSpc>
          <a:spcPct val="90000"/>
        </a:lnSpc>
        <a:spcBef>
          <a:spcPts val="250"/>
        </a:spcBef>
        <a:buFont typeface="Arial" panose="020B0604020202020204" pitchFamily="34" charset="0"/>
        <a:buChar char="•"/>
        <a:defRPr sz="1000" b="0" i="0" kern="1200">
          <a:solidFill>
            <a:srgbClr val="53575A"/>
          </a:solidFill>
          <a:latin typeface="Roboto Light" panose="02000000000000000000" pitchFamily="2" charset="0"/>
          <a:ea typeface="Roboto Light" panose="02000000000000000000" pitchFamily="2" charset="0"/>
          <a:cs typeface="Roboto Light" panose="02000000000000000000" pitchFamily="2" charset="0"/>
        </a:defRPr>
      </a:lvl4pPr>
      <a:lvl5pPr marL="1028700" indent="-114300" algn="l" defTabSz="457200" rtl="0" eaLnBrk="1" latinLnBrk="0" hangingPunct="1">
        <a:lnSpc>
          <a:spcPct val="90000"/>
        </a:lnSpc>
        <a:spcBef>
          <a:spcPts val="250"/>
        </a:spcBef>
        <a:buFont typeface="Arial" panose="020B0604020202020204" pitchFamily="34" charset="0"/>
        <a:buChar char="•"/>
        <a:defRPr sz="900" b="0" i="0" kern="1200">
          <a:solidFill>
            <a:srgbClr val="53575A"/>
          </a:solidFill>
          <a:latin typeface="Roboto Light" panose="02000000000000000000" pitchFamily="2" charset="0"/>
          <a:ea typeface="Roboto Light" panose="02000000000000000000" pitchFamily="2" charset="0"/>
          <a:cs typeface="Roboto Light" panose="02000000000000000000" pitchFamily="2" charset="0"/>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acga-web.org/"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dirty="0"/>
              <a:t>Charitable Gift Annuities:</a:t>
            </a:r>
            <a:br>
              <a:rPr lang="en-US" dirty="0"/>
            </a:br>
            <a:r>
              <a:rPr lang="en-US" dirty="0"/>
              <a:t>What’s Best Practice</a:t>
            </a:r>
          </a:p>
        </p:txBody>
      </p:sp>
      <p:sp>
        <p:nvSpPr>
          <p:cNvPr id="5" name="Date Placeholder 4">
            <a:extLst>
              <a:ext uri="{FF2B5EF4-FFF2-40B4-BE49-F238E27FC236}">
                <a16:creationId xmlns:a16="http://schemas.microsoft.com/office/drawing/2014/main" id="{2F402AE5-61B6-F04D-9FF9-368701518013}"/>
              </a:ext>
            </a:extLst>
          </p:cNvPr>
          <p:cNvSpPr>
            <a:spLocks noGrp="1"/>
          </p:cNvSpPr>
          <p:nvPr>
            <p:ph type="dt" sz="half" idx="10"/>
          </p:nvPr>
        </p:nvSpPr>
        <p:spPr/>
        <p:txBody>
          <a:bodyPr/>
          <a:lstStyle/>
          <a:p>
            <a:r>
              <a:rPr lang="en-US"/>
              <a:t>Revised 10/25/20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Establish Minimum Gift Amounts</a:t>
            </a:r>
          </a:p>
        </p:txBody>
      </p:sp>
      <p:sp>
        <p:nvSpPr>
          <p:cNvPr id="2" name="Text Placeholder 1">
            <a:extLst>
              <a:ext uri="{FF2B5EF4-FFF2-40B4-BE49-F238E27FC236}">
                <a16:creationId xmlns:a16="http://schemas.microsoft.com/office/drawing/2014/main" id="{A1395165-C1C7-8246-9EEC-ED71D91AD578}"/>
              </a:ext>
            </a:extLst>
          </p:cNvPr>
          <p:cNvSpPr>
            <a:spLocks noGrp="1"/>
          </p:cNvSpPr>
          <p:nvPr>
            <p:ph type="body" sz="quarter" idx="13"/>
          </p:nvPr>
        </p:nvSpPr>
        <p:spPr/>
        <p:txBody>
          <a:bodyPr/>
          <a:lstStyle/>
          <a:p>
            <a:r>
              <a:rPr lang="en-US" dirty="0"/>
              <a:t>59% of respondents to 2017 Survey required a minimum gift amount of $10,000 - $24,999</a:t>
            </a:r>
          </a:p>
          <a:p>
            <a:r>
              <a:rPr lang="en-US" dirty="0"/>
              <a:t>Religious organizations tend to have a lower minimum gift amount</a:t>
            </a:r>
          </a:p>
          <a:p>
            <a:r>
              <a:rPr lang="en-US" dirty="0"/>
              <a:t>Consider also a policy regarding maximum gift amount</a:t>
            </a:r>
          </a:p>
          <a:p>
            <a:endParaRPr lang="en-US" dirty="0"/>
          </a:p>
        </p:txBody>
      </p:sp>
      <p:sp>
        <p:nvSpPr>
          <p:cNvPr id="3" name="Date Placeholder 2">
            <a:extLst>
              <a:ext uri="{FF2B5EF4-FFF2-40B4-BE49-F238E27FC236}">
                <a16:creationId xmlns:a16="http://schemas.microsoft.com/office/drawing/2014/main" id="{F476FA13-0E34-7B4C-86C1-F02CA7DB17CC}"/>
              </a:ext>
            </a:extLst>
          </p:cNvPr>
          <p:cNvSpPr>
            <a:spLocks noGrp="1"/>
          </p:cNvSpPr>
          <p:nvPr>
            <p:ph type="dt" sz="half" idx="10"/>
          </p:nvPr>
        </p:nvSpPr>
        <p:spPr/>
        <p:txBody>
          <a:bodyPr/>
          <a:lstStyle/>
          <a:p>
            <a:r>
              <a:rPr lang="en-US"/>
              <a:t>Revised 10/25/20</a:t>
            </a:r>
          </a:p>
        </p:txBody>
      </p:sp>
      <p:pic>
        <p:nvPicPr>
          <p:cNvPr id="10" name="Picture 9">
            <a:extLst>
              <a:ext uri="{FF2B5EF4-FFF2-40B4-BE49-F238E27FC236}">
                <a16:creationId xmlns:a16="http://schemas.microsoft.com/office/drawing/2014/main" id="{27F085BD-C07E-5849-AF5D-ADDCF406EFF2}"/>
              </a:ext>
            </a:extLst>
          </p:cNvPr>
          <p:cNvPicPr/>
          <p:nvPr/>
        </p:nvPicPr>
        <p:blipFill>
          <a:blip r:embed="rId3" cstate="print">
            <a:extLst>
              <a:ext uri="{28A0092B-C50C-407E-A947-70E740481C1C}">
                <a14:useLocalDpi xmlns:a14="http://schemas.microsoft.com/office/drawing/2010/main" val="0"/>
              </a:ext>
            </a:extLst>
          </a:blip>
          <a:srcRect/>
          <a:stretch/>
        </p:blipFill>
        <p:spPr bwMode="auto">
          <a:xfrm rot="1047992">
            <a:off x="8882392" y="3292464"/>
            <a:ext cx="2033132" cy="263111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Follow ACGA Suggested Maximum Rates</a:t>
            </a:r>
          </a:p>
        </p:txBody>
      </p:sp>
      <p:sp>
        <p:nvSpPr>
          <p:cNvPr id="2" name="Text Placeholder 1">
            <a:extLst>
              <a:ext uri="{FF2B5EF4-FFF2-40B4-BE49-F238E27FC236}">
                <a16:creationId xmlns:a16="http://schemas.microsoft.com/office/drawing/2014/main" id="{45EC05C6-9C92-7D41-9B26-5A97613D69D4}"/>
              </a:ext>
            </a:extLst>
          </p:cNvPr>
          <p:cNvSpPr>
            <a:spLocks noGrp="1"/>
          </p:cNvSpPr>
          <p:nvPr>
            <p:ph type="body" sz="quarter" idx="13"/>
          </p:nvPr>
        </p:nvSpPr>
        <p:spPr/>
        <p:txBody>
          <a:bodyPr/>
          <a:lstStyle/>
          <a:p>
            <a:r>
              <a:rPr lang="en-US" dirty="0"/>
              <a:t>97% of 2017 survey respondents always or usually follow the ACGA rates</a:t>
            </a:r>
          </a:p>
          <a:p>
            <a:r>
              <a:rPr lang="en-US" dirty="0"/>
              <a:t>The ACGA rates have credibility with state insurance departments</a:t>
            </a:r>
          </a:p>
          <a:p>
            <a:r>
              <a:rPr lang="en-US" dirty="0"/>
              <a:t>Using the ACGA suggested rates puts the focus on the gift rather than the “investment” aspects of CGAs</a:t>
            </a:r>
          </a:p>
          <a:p>
            <a:r>
              <a:rPr lang="en-US" dirty="0"/>
              <a:t>Minimizes or relieves need to obtain actuarial verification to support organization’s rate schedule</a:t>
            </a:r>
          </a:p>
          <a:p>
            <a:r>
              <a:rPr lang="en-US" dirty="0"/>
              <a:t>Viewed by many as the industry standard</a:t>
            </a:r>
          </a:p>
          <a:p>
            <a:endParaRPr lang="en-US" dirty="0"/>
          </a:p>
        </p:txBody>
      </p:sp>
      <p:sp>
        <p:nvSpPr>
          <p:cNvPr id="3" name="Date Placeholder 2">
            <a:extLst>
              <a:ext uri="{FF2B5EF4-FFF2-40B4-BE49-F238E27FC236}">
                <a16:creationId xmlns:a16="http://schemas.microsoft.com/office/drawing/2014/main" id="{092CAE36-3C09-2B48-AF0B-3F8A83FEA28A}"/>
              </a:ext>
            </a:extLst>
          </p:cNvPr>
          <p:cNvSpPr>
            <a:spLocks noGrp="1"/>
          </p:cNvSpPr>
          <p:nvPr>
            <p:ph type="dt" sz="half" idx="10"/>
          </p:nvPr>
        </p:nvSpPr>
        <p:spPr/>
        <p:txBody>
          <a:bodyPr/>
          <a:lstStyle/>
          <a:p>
            <a:r>
              <a:rPr lang="en-US"/>
              <a:t>Revised 10/25/20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Establish Procedures to Ensure Gift Designations Honored</a:t>
            </a:r>
          </a:p>
        </p:txBody>
      </p:sp>
      <p:sp>
        <p:nvSpPr>
          <p:cNvPr id="2" name="Text Placeholder 1">
            <a:extLst>
              <a:ext uri="{FF2B5EF4-FFF2-40B4-BE49-F238E27FC236}">
                <a16:creationId xmlns:a16="http://schemas.microsoft.com/office/drawing/2014/main" id="{4E514DDC-EC86-5745-B6B5-D7101B1B33A6}"/>
              </a:ext>
            </a:extLst>
          </p:cNvPr>
          <p:cNvSpPr>
            <a:spLocks noGrp="1"/>
          </p:cNvSpPr>
          <p:nvPr>
            <p:ph type="body" sz="quarter" idx="13"/>
          </p:nvPr>
        </p:nvSpPr>
        <p:spPr/>
        <p:txBody>
          <a:bodyPr/>
          <a:lstStyle/>
          <a:p>
            <a:r>
              <a:rPr lang="en-US" dirty="0"/>
              <a:t>Procedures should be in place to calculate residuum of CGA at annuitant’s death</a:t>
            </a:r>
          </a:p>
          <a:p>
            <a:r>
              <a:rPr lang="en-US" dirty="0"/>
              <a:t>Beware of overly-specific donor restrictions </a:t>
            </a:r>
          </a:p>
          <a:p>
            <a:endParaRPr lang="en-US" dirty="0"/>
          </a:p>
        </p:txBody>
      </p:sp>
      <p:sp>
        <p:nvSpPr>
          <p:cNvPr id="3" name="Date Placeholder 2">
            <a:extLst>
              <a:ext uri="{FF2B5EF4-FFF2-40B4-BE49-F238E27FC236}">
                <a16:creationId xmlns:a16="http://schemas.microsoft.com/office/drawing/2014/main" id="{EC2821BE-BDD9-F449-A6D6-42413214A7CE}"/>
              </a:ext>
            </a:extLst>
          </p:cNvPr>
          <p:cNvSpPr>
            <a:spLocks noGrp="1"/>
          </p:cNvSpPr>
          <p:nvPr>
            <p:ph type="dt" sz="half" idx="10"/>
          </p:nvPr>
        </p:nvSpPr>
        <p:spPr/>
        <p:txBody>
          <a:bodyPr/>
          <a:lstStyle/>
          <a:p>
            <a:r>
              <a:rPr lang="en-US"/>
              <a:t>Revised 10/25/20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Establish Appropriate</a:t>
            </a:r>
            <a:br>
              <a:rPr lang="en-US" dirty="0"/>
            </a:br>
            <a:r>
              <a:rPr lang="en-US" dirty="0"/>
              <a:t>Contract Termination Procedures</a:t>
            </a:r>
          </a:p>
        </p:txBody>
      </p:sp>
      <p:sp>
        <p:nvSpPr>
          <p:cNvPr id="2" name="Text Placeholder 1">
            <a:extLst>
              <a:ext uri="{FF2B5EF4-FFF2-40B4-BE49-F238E27FC236}">
                <a16:creationId xmlns:a16="http://schemas.microsoft.com/office/drawing/2014/main" id="{60F32606-C761-FE40-AD65-B771CD21839D}"/>
              </a:ext>
            </a:extLst>
          </p:cNvPr>
          <p:cNvSpPr>
            <a:spLocks noGrp="1"/>
          </p:cNvSpPr>
          <p:nvPr>
            <p:ph type="body" sz="quarter" idx="13"/>
          </p:nvPr>
        </p:nvSpPr>
        <p:spPr/>
        <p:txBody>
          <a:bodyPr/>
          <a:lstStyle/>
          <a:p>
            <a:r>
              <a:rPr lang="en-US" dirty="0"/>
              <a:t>Termination at annuitant’s death:</a:t>
            </a:r>
            <a:endParaRPr lang="en-US" dirty="0">
              <a:sym typeface="Wingdings"/>
            </a:endParaRPr>
          </a:p>
          <a:p>
            <a:pPr lvl="1"/>
            <a:r>
              <a:rPr lang="en-US" dirty="0"/>
              <a:t>Send letter of condolence to family</a:t>
            </a:r>
            <a:endParaRPr lang="en-US" dirty="0">
              <a:sym typeface="Wingdings"/>
            </a:endParaRPr>
          </a:p>
          <a:p>
            <a:pPr lvl="1"/>
            <a:r>
              <a:rPr lang="en-US" dirty="0"/>
              <a:t>Obtain Death Certificate</a:t>
            </a:r>
            <a:endParaRPr lang="en-US" dirty="0">
              <a:sym typeface="Wingdings"/>
            </a:endParaRPr>
          </a:p>
          <a:p>
            <a:pPr lvl="1"/>
            <a:r>
              <a:rPr lang="en-US" dirty="0"/>
              <a:t>Notify Business Office to Stop Annuity Payments</a:t>
            </a:r>
            <a:endParaRPr lang="en-US" dirty="0">
              <a:sym typeface="Wingdings"/>
            </a:endParaRPr>
          </a:p>
          <a:p>
            <a:pPr lvl="1"/>
            <a:r>
              <a:rPr lang="en-US" dirty="0"/>
              <a:t>Notify executor of potential posthumous tax deduction </a:t>
            </a:r>
          </a:p>
          <a:p>
            <a:r>
              <a:rPr lang="en-US" dirty="0"/>
              <a:t>Termination during annuitant’s life:</a:t>
            </a:r>
            <a:endParaRPr lang="en-US" dirty="0">
              <a:sym typeface="Wingdings"/>
            </a:endParaRPr>
          </a:p>
          <a:p>
            <a:pPr lvl="1"/>
            <a:r>
              <a:rPr lang="en-US" dirty="0">
                <a:sym typeface="Wingdings"/>
              </a:rPr>
              <a:t>Annuitant disclaims annuity interest</a:t>
            </a:r>
          </a:p>
          <a:p>
            <a:pPr lvl="1"/>
            <a:r>
              <a:rPr lang="en-US" dirty="0">
                <a:sym typeface="Wingdings"/>
              </a:rPr>
              <a:t>Calculate Charitable Contribution Value</a:t>
            </a:r>
            <a:endParaRPr lang="en-US" dirty="0"/>
          </a:p>
          <a:p>
            <a:endParaRPr lang="en-US" dirty="0"/>
          </a:p>
        </p:txBody>
      </p:sp>
      <p:sp>
        <p:nvSpPr>
          <p:cNvPr id="3" name="Date Placeholder 2">
            <a:extLst>
              <a:ext uri="{FF2B5EF4-FFF2-40B4-BE49-F238E27FC236}">
                <a16:creationId xmlns:a16="http://schemas.microsoft.com/office/drawing/2014/main" id="{1647B028-935B-3B41-A3F1-1247D65EA80C}"/>
              </a:ext>
            </a:extLst>
          </p:cNvPr>
          <p:cNvSpPr>
            <a:spLocks noGrp="1"/>
          </p:cNvSpPr>
          <p:nvPr>
            <p:ph type="dt" sz="half" idx="10"/>
          </p:nvPr>
        </p:nvSpPr>
        <p:spPr/>
        <p:txBody>
          <a:bodyPr/>
          <a:lstStyle/>
          <a:p>
            <a:r>
              <a:rPr lang="en-US"/>
              <a:t>Revised 10/25/20</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7"/>
          <p:cNvSpPr txBox="1">
            <a:spLocks noChangeArrowheads="1"/>
          </p:cNvSpPr>
          <p:nvPr/>
        </p:nvSpPr>
        <p:spPr bwMode="auto">
          <a:xfrm>
            <a:off x="3276600" y="2743200"/>
            <a:ext cx="6858000" cy="400050"/>
          </a:xfrm>
          <a:prstGeom prst="rect">
            <a:avLst/>
          </a:prstGeom>
          <a:noFill/>
          <a:ln w="9525">
            <a:noFill/>
            <a:miter lim="800000"/>
            <a:headEnd/>
            <a:tailEnd/>
          </a:ln>
        </p:spPr>
        <p:txBody>
          <a:bodyPr>
            <a:spAutoFit/>
          </a:bodyPr>
          <a:lstStyle/>
          <a:p>
            <a:endParaRPr lang="en-US" sz="3000" baseline="30000">
              <a:solidFill>
                <a:schemeClr val="tx2"/>
              </a:solidFill>
            </a:endParaRPr>
          </a:p>
        </p:txBody>
      </p:sp>
      <p:sp>
        <p:nvSpPr>
          <p:cNvPr id="4" name="Title 1"/>
          <p:cNvSpPr>
            <a:spLocks noGrp="1"/>
          </p:cNvSpPr>
          <p:nvPr>
            <p:ph type="title"/>
          </p:nvPr>
        </p:nvSpPr>
        <p:spPr/>
        <p:txBody>
          <a:bodyPr>
            <a:normAutofit fontScale="90000"/>
          </a:bodyPr>
          <a:lstStyle/>
          <a:p>
            <a:r>
              <a:rPr lang="en-US" dirty="0"/>
              <a:t>Prospect Relations, Disclosure</a:t>
            </a:r>
            <a:br>
              <a:rPr lang="en-US" dirty="0"/>
            </a:br>
            <a:r>
              <a:rPr lang="en-US" dirty="0"/>
              <a:t>and Closing The Gift</a:t>
            </a:r>
          </a:p>
        </p:txBody>
      </p:sp>
      <p:sp>
        <p:nvSpPr>
          <p:cNvPr id="2" name="Subtitle 1">
            <a:extLst>
              <a:ext uri="{FF2B5EF4-FFF2-40B4-BE49-F238E27FC236}">
                <a16:creationId xmlns:a16="http://schemas.microsoft.com/office/drawing/2014/main" id="{C0E6BF02-EC63-E346-A6D5-A7124A7F9691}"/>
              </a:ext>
            </a:extLst>
          </p:cNvPr>
          <p:cNvSpPr>
            <a:spLocks noGrp="1"/>
          </p:cNvSpPr>
          <p:nvPr>
            <p:ph type="subTitle" idx="1"/>
          </p:nvPr>
        </p:nvSpPr>
        <p:spPr/>
        <p:txBody>
          <a:bodyPr/>
          <a:lstStyle/>
          <a:p>
            <a:endParaRPr lang="en-US"/>
          </a:p>
        </p:txBody>
      </p:sp>
      <p:sp>
        <p:nvSpPr>
          <p:cNvPr id="3" name="Date Placeholder 2">
            <a:extLst>
              <a:ext uri="{FF2B5EF4-FFF2-40B4-BE49-F238E27FC236}">
                <a16:creationId xmlns:a16="http://schemas.microsoft.com/office/drawing/2014/main" id="{16DA9C1A-F781-314D-BBE6-18A42FFC2940}"/>
              </a:ext>
            </a:extLst>
          </p:cNvPr>
          <p:cNvSpPr>
            <a:spLocks noGrp="1"/>
          </p:cNvSpPr>
          <p:nvPr>
            <p:ph type="dt" sz="half" idx="10"/>
          </p:nvPr>
        </p:nvSpPr>
        <p:spPr/>
        <p:txBody>
          <a:bodyPr/>
          <a:lstStyle/>
          <a:p>
            <a:r>
              <a:rPr lang="en-US"/>
              <a:t>Revised 10/25/20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Meet With the Donor</a:t>
            </a:r>
          </a:p>
        </p:txBody>
      </p:sp>
      <p:sp>
        <p:nvSpPr>
          <p:cNvPr id="2" name="Text Placeholder 1">
            <a:extLst>
              <a:ext uri="{FF2B5EF4-FFF2-40B4-BE49-F238E27FC236}">
                <a16:creationId xmlns:a16="http://schemas.microsoft.com/office/drawing/2014/main" id="{9980B143-F25D-C34E-9545-88DA6890411F}"/>
              </a:ext>
            </a:extLst>
          </p:cNvPr>
          <p:cNvSpPr>
            <a:spLocks noGrp="1"/>
          </p:cNvSpPr>
          <p:nvPr>
            <p:ph type="body" sz="quarter" idx="13"/>
          </p:nvPr>
        </p:nvSpPr>
        <p:spPr>
          <a:xfrm>
            <a:off x="838200" y="2597150"/>
            <a:ext cx="10668000" cy="2432050"/>
          </a:xfrm>
        </p:spPr>
        <p:txBody>
          <a:bodyPr/>
          <a:lstStyle/>
          <a:p>
            <a:r>
              <a:rPr lang="en-US" dirty="0"/>
              <a:t>Planned Giving development best done through face-to-face interaction</a:t>
            </a:r>
            <a:endParaRPr lang="en-US" dirty="0">
              <a:sym typeface="Wingdings"/>
            </a:endParaRPr>
          </a:p>
          <a:p>
            <a:r>
              <a:rPr lang="en-US" dirty="0">
                <a:sym typeface="Wingdings"/>
              </a:rPr>
              <a:t>Allows you to assess donor’s understanding of the transaction</a:t>
            </a:r>
          </a:p>
          <a:p>
            <a:pPr lvl="1"/>
            <a:r>
              <a:rPr lang="en-US" dirty="0">
                <a:sym typeface="Wingdings"/>
              </a:rPr>
              <a:t>Irrevocable Gift</a:t>
            </a:r>
          </a:p>
          <a:p>
            <a:pPr lvl="1"/>
            <a:r>
              <a:rPr lang="en-US" dirty="0">
                <a:sym typeface="Wingdings"/>
              </a:rPr>
              <a:t>Difference Between Gift Annuity vs. Commercial Annuity</a:t>
            </a:r>
          </a:p>
          <a:p>
            <a:pPr lvl="1"/>
            <a:r>
              <a:rPr lang="en-US" dirty="0">
                <a:sym typeface="Wingdings"/>
              </a:rPr>
              <a:t>Tax implications</a:t>
            </a:r>
          </a:p>
          <a:p>
            <a:pPr lvl="1"/>
            <a:r>
              <a:rPr lang="en-US" dirty="0">
                <a:sym typeface="Wingdings"/>
              </a:rPr>
              <a:t>Use of gift by organization</a:t>
            </a:r>
            <a:endParaRPr lang="en-US" dirty="0"/>
          </a:p>
          <a:p>
            <a:r>
              <a:rPr lang="en-US" dirty="0">
                <a:sym typeface="Wingdings"/>
              </a:rPr>
              <a:t>Review Specimen CGA Contract/Agreement with donor</a:t>
            </a:r>
          </a:p>
          <a:p>
            <a:r>
              <a:rPr lang="en-US" dirty="0">
                <a:sym typeface="Wingdings"/>
              </a:rPr>
              <a:t>Encourage review of illustration and documents by donor’s advisors</a:t>
            </a:r>
            <a:endParaRPr lang="en-US" dirty="0"/>
          </a:p>
          <a:p>
            <a:endParaRPr lang="en-US" dirty="0"/>
          </a:p>
        </p:txBody>
      </p:sp>
      <p:sp>
        <p:nvSpPr>
          <p:cNvPr id="3" name="Date Placeholder 2">
            <a:extLst>
              <a:ext uri="{FF2B5EF4-FFF2-40B4-BE49-F238E27FC236}">
                <a16:creationId xmlns:a16="http://schemas.microsoft.com/office/drawing/2014/main" id="{D13AD6F4-7A93-A149-8590-1D7708891116}"/>
              </a:ext>
            </a:extLst>
          </p:cNvPr>
          <p:cNvSpPr>
            <a:spLocks noGrp="1"/>
          </p:cNvSpPr>
          <p:nvPr>
            <p:ph type="dt" sz="half" idx="10"/>
          </p:nvPr>
        </p:nvSpPr>
        <p:spPr/>
        <p:txBody>
          <a:bodyPr/>
          <a:lstStyle/>
          <a:p>
            <a:r>
              <a:rPr lang="en-US"/>
              <a:t>Revised 10/25/20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76201"/>
            <a:ext cx="8839200" cy="14478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7584" tIns="365760" rIns="227584" bIns="130048" spcCol="1270" anchor="ctr"/>
          <a:lstStyle/>
          <a:p>
            <a:pPr algn="ctr" defTabSz="1422400">
              <a:lnSpc>
                <a:spcPct val="90000"/>
              </a:lnSpc>
              <a:spcAft>
                <a:spcPct val="35000"/>
              </a:spcAft>
              <a:defRPr/>
            </a:pPr>
            <a:endParaRPr lang="en-US" sz="3200" b="1" dirty="0">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lstStyle/>
          <a:p>
            <a:r>
              <a:rPr lang="en-US" dirty="0"/>
              <a:t>Marketing Your Gift Annuity Program</a:t>
            </a:r>
          </a:p>
        </p:txBody>
      </p:sp>
      <p:sp>
        <p:nvSpPr>
          <p:cNvPr id="2" name="Text Placeholder 1">
            <a:extLst>
              <a:ext uri="{FF2B5EF4-FFF2-40B4-BE49-F238E27FC236}">
                <a16:creationId xmlns:a16="http://schemas.microsoft.com/office/drawing/2014/main" id="{74CB7D52-C279-8447-BC0F-FF4E30C97914}"/>
              </a:ext>
            </a:extLst>
          </p:cNvPr>
          <p:cNvSpPr>
            <a:spLocks noGrp="1"/>
          </p:cNvSpPr>
          <p:nvPr>
            <p:ph type="body" sz="quarter" idx="13"/>
          </p:nvPr>
        </p:nvSpPr>
        <p:spPr/>
        <p:txBody>
          <a:bodyPr/>
          <a:lstStyle/>
          <a:p>
            <a:r>
              <a:rPr lang="en-US" dirty="0"/>
              <a:t>It’s a gift not an investment</a:t>
            </a:r>
          </a:p>
          <a:p>
            <a:r>
              <a:rPr lang="en-US" dirty="0"/>
              <a:t>Avoid financial instrument terminology</a:t>
            </a:r>
          </a:p>
          <a:p>
            <a:r>
              <a:rPr lang="en-US" dirty="0"/>
              <a:t>Make it clear – Gift is Irrevocable</a:t>
            </a:r>
          </a:p>
          <a:p>
            <a:r>
              <a:rPr lang="en-US" dirty="0"/>
              <a:t>Don’t use “Guaranteed Income”</a:t>
            </a:r>
          </a:p>
          <a:p>
            <a:r>
              <a:rPr lang="en-US" dirty="0"/>
              <a:t>Donor testimonials are powerful</a:t>
            </a:r>
          </a:p>
          <a:p>
            <a:endParaRPr lang="en-US" dirty="0"/>
          </a:p>
        </p:txBody>
      </p:sp>
      <p:sp>
        <p:nvSpPr>
          <p:cNvPr id="3" name="Date Placeholder 2">
            <a:extLst>
              <a:ext uri="{FF2B5EF4-FFF2-40B4-BE49-F238E27FC236}">
                <a16:creationId xmlns:a16="http://schemas.microsoft.com/office/drawing/2014/main" id="{5089B85B-8506-AD43-8C5C-67861F7996BF}"/>
              </a:ext>
            </a:extLst>
          </p:cNvPr>
          <p:cNvSpPr>
            <a:spLocks noGrp="1"/>
          </p:cNvSpPr>
          <p:nvPr>
            <p:ph type="dt" sz="half" idx="10"/>
          </p:nvPr>
        </p:nvSpPr>
        <p:spPr/>
        <p:txBody>
          <a:bodyPr/>
          <a:lstStyle/>
          <a:p>
            <a:r>
              <a:rPr lang="en-US"/>
              <a:t>Revised 10/25/20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Who Signs Gift Annuity Contract</a:t>
            </a:r>
          </a:p>
        </p:txBody>
      </p:sp>
      <p:sp>
        <p:nvSpPr>
          <p:cNvPr id="2" name="Text Placeholder 1">
            <a:extLst>
              <a:ext uri="{FF2B5EF4-FFF2-40B4-BE49-F238E27FC236}">
                <a16:creationId xmlns:a16="http://schemas.microsoft.com/office/drawing/2014/main" id="{D1A91DA2-A97A-F040-9F9C-727AD5BF281B}"/>
              </a:ext>
            </a:extLst>
          </p:cNvPr>
          <p:cNvSpPr>
            <a:spLocks noGrp="1"/>
          </p:cNvSpPr>
          <p:nvPr>
            <p:ph type="body" sz="quarter" idx="13"/>
          </p:nvPr>
        </p:nvSpPr>
        <p:spPr/>
        <p:txBody>
          <a:bodyPr/>
          <a:lstStyle/>
          <a:p>
            <a:r>
              <a:rPr lang="en-US" dirty="0"/>
              <a:t>Review contract with donor (and donor’s advisor(s)) before it is signed</a:t>
            </a:r>
          </a:p>
          <a:p>
            <a:r>
              <a:rPr lang="en-US" dirty="0"/>
              <a:t>Both donor and charity representative should sign</a:t>
            </a:r>
          </a:p>
          <a:p>
            <a:r>
              <a:rPr lang="en-US" dirty="0"/>
              <a:t>Provide donor with a copy of fully-signed contract </a:t>
            </a:r>
            <a:br>
              <a:rPr lang="en-US" dirty="0"/>
            </a:br>
            <a:endParaRPr lang="en-US" dirty="0"/>
          </a:p>
          <a:p>
            <a:endParaRPr lang="en-US" dirty="0"/>
          </a:p>
        </p:txBody>
      </p:sp>
      <p:sp>
        <p:nvSpPr>
          <p:cNvPr id="3" name="Date Placeholder 2">
            <a:extLst>
              <a:ext uri="{FF2B5EF4-FFF2-40B4-BE49-F238E27FC236}">
                <a16:creationId xmlns:a16="http://schemas.microsoft.com/office/drawing/2014/main" id="{BB4A28D7-9460-854A-ABB4-59C4AD7F3300}"/>
              </a:ext>
            </a:extLst>
          </p:cNvPr>
          <p:cNvSpPr>
            <a:spLocks noGrp="1"/>
          </p:cNvSpPr>
          <p:nvPr>
            <p:ph type="dt" sz="half" idx="10"/>
          </p:nvPr>
        </p:nvSpPr>
        <p:spPr/>
        <p:txBody>
          <a:bodyPr/>
          <a:lstStyle/>
          <a:p>
            <a:r>
              <a:rPr lang="en-US"/>
              <a:t>Revised 10/25/20</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Tax Reporting</a:t>
            </a:r>
          </a:p>
        </p:txBody>
      </p:sp>
      <p:sp>
        <p:nvSpPr>
          <p:cNvPr id="2" name="Text Placeholder 1">
            <a:extLst>
              <a:ext uri="{FF2B5EF4-FFF2-40B4-BE49-F238E27FC236}">
                <a16:creationId xmlns:a16="http://schemas.microsoft.com/office/drawing/2014/main" id="{CAE45F09-4FCE-CF4F-A060-395EB7EA116F}"/>
              </a:ext>
            </a:extLst>
          </p:cNvPr>
          <p:cNvSpPr>
            <a:spLocks noGrp="1"/>
          </p:cNvSpPr>
          <p:nvPr>
            <p:ph type="body" sz="quarter" idx="13"/>
          </p:nvPr>
        </p:nvSpPr>
        <p:spPr>
          <a:xfrm>
            <a:off x="838200" y="2913822"/>
            <a:ext cx="10515600" cy="1212850"/>
          </a:xfrm>
        </p:spPr>
        <p:txBody>
          <a:bodyPr/>
          <a:lstStyle/>
          <a:p>
            <a:pPr lvl="1"/>
            <a:r>
              <a:rPr lang="en-US" dirty="0"/>
              <a:t>Acknowledgement letter which includes description of asset gifted</a:t>
            </a:r>
          </a:p>
          <a:p>
            <a:pPr lvl="1"/>
            <a:r>
              <a:rPr lang="en-US" dirty="0"/>
              <a:t>Finalized Charitable Contribution Calculation </a:t>
            </a:r>
          </a:p>
          <a:p>
            <a:pPr lvl="1"/>
            <a:r>
              <a:rPr lang="en-US" dirty="0"/>
              <a:t>Finalized “Taxation of Gift Annuity Payments” Report</a:t>
            </a:r>
          </a:p>
          <a:p>
            <a:pPr lvl="1"/>
            <a:r>
              <a:rPr lang="en-US" dirty="0"/>
              <a:t>Sample IRS Discount Election Statement (if applicable)</a:t>
            </a:r>
          </a:p>
          <a:p>
            <a:r>
              <a:rPr lang="en-US" dirty="0"/>
              <a:t>Report annual annuity income to annuitant on Form 1099-R</a:t>
            </a:r>
          </a:p>
          <a:p>
            <a:r>
              <a:rPr lang="en-US" dirty="0"/>
              <a:t>1099-Rs must be sent to annuitants on or before January 31 each year</a:t>
            </a:r>
          </a:p>
          <a:p>
            <a:endParaRPr lang="en-US" dirty="0"/>
          </a:p>
        </p:txBody>
      </p:sp>
      <p:sp>
        <p:nvSpPr>
          <p:cNvPr id="9" name="Content Placeholder 8"/>
          <p:cNvSpPr>
            <a:spLocks noGrp="1"/>
          </p:cNvSpPr>
          <p:nvPr>
            <p:ph type="subTitle" idx="1"/>
          </p:nvPr>
        </p:nvSpPr>
        <p:spPr/>
        <p:txBody>
          <a:bodyPr/>
          <a:lstStyle/>
          <a:p>
            <a:r>
              <a:rPr lang="en-US" dirty="0"/>
              <a:t>Gift Acknowledgement “Package”</a:t>
            </a:r>
          </a:p>
        </p:txBody>
      </p:sp>
      <p:sp>
        <p:nvSpPr>
          <p:cNvPr id="3" name="Date Placeholder 2">
            <a:extLst>
              <a:ext uri="{FF2B5EF4-FFF2-40B4-BE49-F238E27FC236}">
                <a16:creationId xmlns:a16="http://schemas.microsoft.com/office/drawing/2014/main" id="{BB3D59C6-B556-5A43-90D8-8ACBE87E98BE}"/>
              </a:ext>
            </a:extLst>
          </p:cNvPr>
          <p:cNvSpPr>
            <a:spLocks noGrp="1"/>
          </p:cNvSpPr>
          <p:nvPr>
            <p:ph type="dt" sz="half" idx="10"/>
          </p:nvPr>
        </p:nvSpPr>
        <p:spPr/>
        <p:txBody>
          <a:bodyPr/>
          <a:lstStyle/>
          <a:p>
            <a:r>
              <a:rPr lang="en-US"/>
              <a:t>Revised 10/25/20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Box 7"/>
          <p:cNvSpPr txBox="1">
            <a:spLocks noChangeArrowheads="1"/>
          </p:cNvSpPr>
          <p:nvPr/>
        </p:nvSpPr>
        <p:spPr bwMode="auto">
          <a:xfrm>
            <a:off x="3276600" y="2743200"/>
            <a:ext cx="6858000" cy="400050"/>
          </a:xfrm>
          <a:prstGeom prst="rect">
            <a:avLst/>
          </a:prstGeom>
          <a:noFill/>
          <a:ln w="9525">
            <a:noFill/>
            <a:miter lim="800000"/>
            <a:headEnd/>
            <a:tailEnd/>
          </a:ln>
        </p:spPr>
        <p:txBody>
          <a:bodyPr>
            <a:spAutoFit/>
          </a:bodyPr>
          <a:lstStyle/>
          <a:p>
            <a:endParaRPr lang="en-US" sz="3000" baseline="30000">
              <a:solidFill>
                <a:schemeClr val="tx2"/>
              </a:solidFill>
            </a:endParaRPr>
          </a:p>
        </p:txBody>
      </p:sp>
      <p:sp>
        <p:nvSpPr>
          <p:cNvPr id="17" name="Date Placeholder 16">
            <a:extLst>
              <a:ext uri="{FF2B5EF4-FFF2-40B4-BE49-F238E27FC236}">
                <a16:creationId xmlns:a16="http://schemas.microsoft.com/office/drawing/2014/main" id="{20B1083B-339D-9742-851E-402BA9000A8C}"/>
              </a:ext>
            </a:extLst>
          </p:cNvPr>
          <p:cNvSpPr>
            <a:spLocks noGrp="1"/>
          </p:cNvSpPr>
          <p:nvPr>
            <p:ph type="dt" sz="half" idx="10"/>
          </p:nvPr>
        </p:nvSpPr>
        <p:spPr/>
        <p:txBody>
          <a:bodyPr/>
          <a:lstStyle/>
          <a:p>
            <a:r>
              <a:rPr lang="en-US"/>
              <a:t>Revised 10/25/20</a:t>
            </a:r>
          </a:p>
        </p:txBody>
      </p:sp>
      <p:sp>
        <p:nvSpPr>
          <p:cNvPr id="4" name="Title 1"/>
          <p:cNvSpPr>
            <a:spLocks noGrp="1"/>
          </p:cNvSpPr>
          <p:nvPr>
            <p:ph type="title"/>
          </p:nvPr>
        </p:nvSpPr>
        <p:spPr/>
        <p:txBody>
          <a:bodyPr anchor="t"/>
          <a:lstStyle/>
          <a:p>
            <a:pPr>
              <a:defRPr/>
            </a:pPr>
            <a:r>
              <a:rPr lang="en-US" dirty="0"/>
              <a:t>Investing, Reporting and Stewardship</a:t>
            </a:r>
          </a:p>
        </p:txBody>
      </p:sp>
      <p:sp>
        <p:nvSpPr>
          <p:cNvPr id="18" name="Subtitle 17">
            <a:extLst>
              <a:ext uri="{FF2B5EF4-FFF2-40B4-BE49-F238E27FC236}">
                <a16:creationId xmlns:a16="http://schemas.microsoft.com/office/drawing/2014/main" id="{5139608B-5C00-4D4A-854A-344114B5B786}"/>
              </a:ext>
            </a:extLst>
          </p:cNvPr>
          <p:cNvSpPr>
            <a:spLocks noGrp="1"/>
          </p:cNvSpPr>
          <p:nvPr>
            <p:ph type="subTitle" idx="1"/>
          </p:nvPr>
        </p:nvSpPr>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Box 3"/>
          <p:cNvSpPr txBox="1">
            <a:spLocks noChangeArrowheads="1"/>
          </p:cNvSpPr>
          <p:nvPr/>
        </p:nvSpPr>
        <p:spPr bwMode="auto">
          <a:xfrm>
            <a:off x="3048000" y="5257800"/>
            <a:ext cx="7467600" cy="338554"/>
          </a:xfrm>
          <a:prstGeom prst="rect">
            <a:avLst/>
          </a:prstGeom>
          <a:noFill/>
          <a:ln w="9525">
            <a:noFill/>
            <a:miter lim="800000"/>
            <a:headEnd/>
            <a:tailEnd/>
          </a:ln>
        </p:spPr>
        <p:txBody>
          <a:bodyPr>
            <a:spAutoFit/>
          </a:bodyPr>
          <a:lstStyle/>
          <a:p>
            <a:pPr algn="ctr"/>
            <a:r>
              <a:rPr lang="en-US" sz="1600" i="1" baseline="30000" dirty="0">
                <a:latin typeface="+mn-lt"/>
              </a:rPr>
              <a:t>1</a:t>
            </a:r>
            <a:r>
              <a:rPr lang="en-US" sz="1600" i="1" dirty="0">
                <a:latin typeface="+mn-lt"/>
              </a:rPr>
              <a:t>ACGA 2017 Survey of Charitable Gift Annuities (hereafter “2017 Survey”)</a:t>
            </a:r>
          </a:p>
        </p:txBody>
      </p:sp>
      <p:sp>
        <p:nvSpPr>
          <p:cNvPr id="6" name="Title 5">
            <a:extLst>
              <a:ext uri="{FF2B5EF4-FFF2-40B4-BE49-F238E27FC236}">
                <a16:creationId xmlns:a16="http://schemas.microsoft.com/office/drawing/2014/main" id="{EAB9F675-9DE6-BE46-A4C1-20A9E49E1082}"/>
              </a:ext>
            </a:extLst>
          </p:cNvPr>
          <p:cNvSpPr>
            <a:spLocks noGrp="1"/>
          </p:cNvSpPr>
          <p:nvPr>
            <p:ph type="title"/>
          </p:nvPr>
        </p:nvSpPr>
        <p:spPr/>
        <p:txBody>
          <a:bodyPr/>
          <a:lstStyle/>
          <a:p>
            <a:r>
              <a:rPr lang="en-US" dirty="0"/>
              <a:t>About Charitable Gift Annuities</a:t>
            </a:r>
          </a:p>
        </p:txBody>
      </p:sp>
      <p:sp>
        <p:nvSpPr>
          <p:cNvPr id="2" name="Text Placeholder 1">
            <a:extLst>
              <a:ext uri="{FF2B5EF4-FFF2-40B4-BE49-F238E27FC236}">
                <a16:creationId xmlns:a16="http://schemas.microsoft.com/office/drawing/2014/main" id="{A665EF9F-A884-BD48-BDBF-63B4A0F3CBF3}"/>
              </a:ext>
            </a:extLst>
          </p:cNvPr>
          <p:cNvSpPr>
            <a:spLocks noGrp="1"/>
          </p:cNvSpPr>
          <p:nvPr>
            <p:ph type="body" sz="quarter" idx="13"/>
          </p:nvPr>
        </p:nvSpPr>
        <p:spPr/>
        <p:txBody>
          <a:bodyPr/>
          <a:lstStyle/>
          <a:p>
            <a:r>
              <a:rPr lang="en-US" dirty="0"/>
              <a:t>First Charitable Gift Annuity issued in  U.S. in 1830</a:t>
            </a:r>
          </a:p>
          <a:p>
            <a:r>
              <a:rPr lang="en-US" dirty="0"/>
              <a:t>Total value of CGA’s reported in 2017 Survey1 – More Than $3.2 Billion</a:t>
            </a:r>
          </a:p>
          <a:p>
            <a:r>
              <a:rPr lang="en-US" dirty="0"/>
              <a:t>CGA’s have both risks and rewards for charities and their donors</a:t>
            </a:r>
          </a:p>
          <a:p>
            <a:endParaRPr lang="en-US" dirty="0"/>
          </a:p>
        </p:txBody>
      </p:sp>
      <p:sp>
        <p:nvSpPr>
          <p:cNvPr id="3" name="Date Placeholder 2">
            <a:extLst>
              <a:ext uri="{FF2B5EF4-FFF2-40B4-BE49-F238E27FC236}">
                <a16:creationId xmlns:a16="http://schemas.microsoft.com/office/drawing/2014/main" id="{DFD3B125-49E6-2243-AAEF-585B595B04C7}"/>
              </a:ext>
            </a:extLst>
          </p:cNvPr>
          <p:cNvSpPr>
            <a:spLocks noGrp="1"/>
          </p:cNvSpPr>
          <p:nvPr>
            <p:ph type="dt" sz="half" idx="10"/>
          </p:nvPr>
        </p:nvSpPr>
        <p:spPr/>
        <p:txBody>
          <a:bodyPr/>
          <a:lstStyle/>
          <a:p>
            <a:r>
              <a:rPr lang="en-US"/>
              <a:t>Revised 10/25/20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Investing</a:t>
            </a:r>
          </a:p>
        </p:txBody>
      </p:sp>
      <p:sp>
        <p:nvSpPr>
          <p:cNvPr id="2" name="Text Placeholder 1">
            <a:extLst>
              <a:ext uri="{FF2B5EF4-FFF2-40B4-BE49-F238E27FC236}">
                <a16:creationId xmlns:a16="http://schemas.microsoft.com/office/drawing/2014/main" id="{0EE645E7-40E8-0341-999C-7CEADB1E7805}"/>
              </a:ext>
            </a:extLst>
          </p:cNvPr>
          <p:cNvSpPr>
            <a:spLocks noGrp="1"/>
          </p:cNvSpPr>
          <p:nvPr>
            <p:ph type="body" sz="quarter" idx="13"/>
          </p:nvPr>
        </p:nvSpPr>
        <p:spPr/>
        <p:txBody>
          <a:bodyPr/>
          <a:lstStyle/>
          <a:p>
            <a:r>
              <a:rPr lang="en-US" dirty="0"/>
              <a:t>Invest entire amount of gift</a:t>
            </a:r>
          </a:p>
          <a:p>
            <a:r>
              <a:rPr lang="en-US" dirty="0"/>
              <a:t>Use an appropriate custodian / investment advisor</a:t>
            </a:r>
          </a:p>
          <a:p>
            <a:r>
              <a:rPr lang="en-US" dirty="0"/>
              <a:t>Gift Annuity Reserve should be (may be required to be) invested conservatively</a:t>
            </a:r>
          </a:p>
          <a:p>
            <a:r>
              <a:rPr lang="en-US" dirty="0"/>
              <a:t>The ACGA Suggested Payout Rates Asset Allocation Assumption:</a:t>
            </a:r>
          </a:p>
          <a:p>
            <a:pPr lvl="1"/>
            <a:r>
              <a:rPr lang="en-US" dirty="0"/>
              <a:t>40%   Equities</a:t>
            </a:r>
          </a:p>
          <a:p>
            <a:pPr lvl="1"/>
            <a:r>
              <a:rPr lang="en-US" dirty="0"/>
              <a:t>55%   10-Year Treasury Bonds</a:t>
            </a:r>
          </a:p>
          <a:p>
            <a:pPr lvl="1"/>
            <a:r>
              <a:rPr lang="en-US" dirty="0"/>
              <a:t>5%   Cash and Equivalents</a:t>
            </a:r>
          </a:p>
          <a:p>
            <a:endParaRPr lang="en-US" dirty="0"/>
          </a:p>
        </p:txBody>
      </p:sp>
      <p:sp>
        <p:nvSpPr>
          <p:cNvPr id="3" name="Date Placeholder 2">
            <a:extLst>
              <a:ext uri="{FF2B5EF4-FFF2-40B4-BE49-F238E27FC236}">
                <a16:creationId xmlns:a16="http://schemas.microsoft.com/office/drawing/2014/main" id="{65668C1B-D98A-1547-81B2-39EB999B4E66}"/>
              </a:ext>
            </a:extLst>
          </p:cNvPr>
          <p:cNvSpPr>
            <a:spLocks noGrp="1"/>
          </p:cNvSpPr>
          <p:nvPr>
            <p:ph type="dt" sz="half" idx="10"/>
          </p:nvPr>
        </p:nvSpPr>
        <p:spPr/>
        <p:txBody>
          <a:bodyPr/>
          <a:lstStyle/>
          <a:p>
            <a:r>
              <a:rPr lang="en-US"/>
              <a:t>Revised 10/25/20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76201"/>
            <a:ext cx="8839200" cy="14478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7584" tIns="365760" rIns="227584" bIns="130048" spcCol="1270" anchor="ctr"/>
          <a:lstStyle/>
          <a:p>
            <a:pPr algn="ctr" defTabSz="1422400">
              <a:lnSpc>
                <a:spcPct val="90000"/>
              </a:lnSpc>
              <a:spcAft>
                <a:spcPct val="35000"/>
              </a:spcAft>
              <a:defRPr/>
            </a:pPr>
            <a:endParaRPr lang="en-US" sz="3200" b="1" dirty="0">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lstStyle/>
          <a:p>
            <a:r>
              <a:rPr lang="en-US" dirty="0"/>
              <a:t>Establish Method for Determining Residuum</a:t>
            </a:r>
          </a:p>
        </p:txBody>
      </p:sp>
      <p:sp>
        <p:nvSpPr>
          <p:cNvPr id="2" name="Text Placeholder 1">
            <a:extLst>
              <a:ext uri="{FF2B5EF4-FFF2-40B4-BE49-F238E27FC236}">
                <a16:creationId xmlns:a16="http://schemas.microsoft.com/office/drawing/2014/main" id="{0527A89B-5A1F-3C44-8769-67184C2334DF}"/>
              </a:ext>
            </a:extLst>
          </p:cNvPr>
          <p:cNvSpPr>
            <a:spLocks noGrp="1"/>
          </p:cNvSpPr>
          <p:nvPr>
            <p:ph type="body" sz="quarter" idx="13"/>
          </p:nvPr>
        </p:nvSpPr>
        <p:spPr/>
        <p:txBody>
          <a:bodyPr/>
          <a:lstStyle/>
          <a:p>
            <a:r>
              <a:rPr lang="en-US" dirty="0"/>
              <a:t>Track each contract’s share of reserve fund to determine if any “underwater”</a:t>
            </a:r>
          </a:p>
          <a:p>
            <a:r>
              <a:rPr lang="en-US" dirty="0"/>
              <a:t>Residuum calculation important for designated use/purpose gifts</a:t>
            </a:r>
          </a:p>
          <a:p>
            <a:endParaRPr lang="en-US" dirty="0"/>
          </a:p>
        </p:txBody>
      </p:sp>
      <p:sp>
        <p:nvSpPr>
          <p:cNvPr id="3" name="Date Placeholder 2">
            <a:extLst>
              <a:ext uri="{FF2B5EF4-FFF2-40B4-BE49-F238E27FC236}">
                <a16:creationId xmlns:a16="http://schemas.microsoft.com/office/drawing/2014/main" id="{C287E5F8-0CE0-584B-A0FE-AAEDB7D3CFB1}"/>
              </a:ext>
            </a:extLst>
          </p:cNvPr>
          <p:cNvSpPr>
            <a:spLocks noGrp="1"/>
          </p:cNvSpPr>
          <p:nvPr>
            <p:ph type="dt" sz="half" idx="10"/>
          </p:nvPr>
        </p:nvSpPr>
        <p:spPr/>
        <p:txBody>
          <a:bodyPr/>
          <a:lstStyle/>
          <a:p>
            <a:r>
              <a:rPr lang="en-US"/>
              <a:t>Revised 10/25/20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76201"/>
            <a:ext cx="8839200" cy="1752599"/>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7584" tIns="365760" rIns="227584" bIns="130048" spcCol="1270" anchor="ctr"/>
          <a:lstStyle/>
          <a:p>
            <a:pPr algn="ctr" defTabSz="1422400">
              <a:lnSpc>
                <a:spcPct val="90000"/>
              </a:lnSpc>
              <a:spcAft>
                <a:spcPts val="0"/>
              </a:spcAft>
              <a:defRPr/>
            </a:pPr>
            <a:endParaRPr lang="en-US" sz="3200" b="1" dirty="0">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normAutofit fontScale="90000"/>
          </a:bodyPr>
          <a:lstStyle/>
          <a:p>
            <a:r>
              <a:rPr lang="en-US" dirty="0"/>
              <a:t>Relationship Between Development Office and Business Office</a:t>
            </a:r>
          </a:p>
        </p:txBody>
      </p:sp>
      <p:sp>
        <p:nvSpPr>
          <p:cNvPr id="2" name="Text Placeholder 1">
            <a:extLst>
              <a:ext uri="{FF2B5EF4-FFF2-40B4-BE49-F238E27FC236}">
                <a16:creationId xmlns:a16="http://schemas.microsoft.com/office/drawing/2014/main" id="{AA083945-5B62-BF49-B520-C2B937DC5633}"/>
              </a:ext>
            </a:extLst>
          </p:cNvPr>
          <p:cNvSpPr>
            <a:spLocks noGrp="1"/>
          </p:cNvSpPr>
          <p:nvPr>
            <p:ph type="body" sz="quarter" idx="13"/>
          </p:nvPr>
        </p:nvSpPr>
        <p:spPr/>
        <p:txBody>
          <a:bodyPr/>
          <a:lstStyle/>
          <a:p>
            <a:r>
              <a:rPr lang="en-US" dirty="0"/>
              <a:t>Development Office maintains primary relationship with donor/annuitant</a:t>
            </a:r>
          </a:p>
          <a:p>
            <a:r>
              <a:rPr lang="en-US" dirty="0"/>
              <a:t>Business Office handles investment, administration, coordination with banking/administrative partner and tax reporting</a:t>
            </a:r>
          </a:p>
          <a:p>
            <a:r>
              <a:rPr lang="en-US" dirty="0"/>
              <a:t>Keep lines of communication between both offices open</a:t>
            </a:r>
          </a:p>
          <a:p>
            <a:endParaRPr lang="en-US" dirty="0"/>
          </a:p>
        </p:txBody>
      </p:sp>
      <p:sp>
        <p:nvSpPr>
          <p:cNvPr id="3" name="Date Placeholder 2">
            <a:extLst>
              <a:ext uri="{FF2B5EF4-FFF2-40B4-BE49-F238E27FC236}">
                <a16:creationId xmlns:a16="http://schemas.microsoft.com/office/drawing/2014/main" id="{BA94FD40-E106-664E-83E4-8E118D34885D}"/>
              </a:ext>
            </a:extLst>
          </p:cNvPr>
          <p:cNvSpPr>
            <a:spLocks noGrp="1"/>
          </p:cNvSpPr>
          <p:nvPr>
            <p:ph type="dt" sz="half" idx="10"/>
          </p:nvPr>
        </p:nvSpPr>
        <p:spPr/>
        <p:txBody>
          <a:bodyPr/>
          <a:lstStyle/>
          <a:p>
            <a:r>
              <a:rPr lang="en-US"/>
              <a:t>Revised 10/25/20</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76201"/>
            <a:ext cx="8839200" cy="14478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7584" tIns="365760" rIns="227584" bIns="130048" spcCol="1270" anchor="ctr"/>
          <a:lstStyle/>
          <a:p>
            <a:pPr algn="ctr" defTabSz="1422400">
              <a:lnSpc>
                <a:spcPct val="90000"/>
              </a:lnSpc>
              <a:spcAft>
                <a:spcPct val="35000"/>
              </a:spcAft>
              <a:defRPr/>
            </a:pPr>
            <a:endParaRPr lang="en-US" sz="3200" b="1" dirty="0">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lstStyle/>
          <a:p>
            <a:r>
              <a:rPr lang="en-US" dirty="0"/>
              <a:t>On-Going Communication With Donors and Annuitants</a:t>
            </a:r>
          </a:p>
        </p:txBody>
      </p:sp>
      <p:sp>
        <p:nvSpPr>
          <p:cNvPr id="2" name="Text Placeholder 1">
            <a:extLst>
              <a:ext uri="{FF2B5EF4-FFF2-40B4-BE49-F238E27FC236}">
                <a16:creationId xmlns:a16="http://schemas.microsoft.com/office/drawing/2014/main" id="{6B27E59B-F664-F442-8BD2-859775BBB1EB}"/>
              </a:ext>
            </a:extLst>
          </p:cNvPr>
          <p:cNvSpPr>
            <a:spLocks noGrp="1"/>
          </p:cNvSpPr>
          <p:nvPr>
            <p:ph type="body" sz="quarter" idx="13"/>
          </p:nvPr>
        </p:nvSpPr>
        <p:spPr/>
        <p:txBody>
          <a:bodyPr/>
          <a:lstStyle/>
          <a:p>
            <a:r>
              <a:rPr lang="en-US" dirty="0"/>
              <a:t>Regular, clear communication important</a:t>
            </a:r>
          </a:p>
          <a:p>
            <a:r>
              <a:rPr lang="en-US" dirty="0"/>
              <a:t>Maintain and nurture relationship</a:t>
            </a:r>
          </a:p>
          <a:p>
            <a:r>
              <a:rPr lang="en-US" dirty="0"/>
              <a:t>Newsletters, birthday and holiday cards, invitations to special events</a:t>
            </a:r>
          </a:p>
          <a:p>
            <a:r>
              <a:rPr lang="en-US" dirty="0"/>
              <a:t>Timely, accurate tax and other reporting</a:t>
            </a:r>
          </a:p>
          <a:p>
            <a:r>
              <a:rPr lang="en-US" dirty="0"/>
              <a:t>Potentially long-term relationship</a:t>
            </a:r>
          </a:p>
          <a:p>
            <a:endParaRPr lang="en-US" dirty="0"/>
          </a:p>
          <a:p>
            <a:endParaRPr lang="en-US" dirty="0"/>
          </a:p>
        </p:txBody>
      </p:sp>
      <p:sp>
        <p:nvSpPr>
          <p:cNvPr id="3" name="Date Placeholder 2">
            <a:extLst>
              <a:ext uri="{FF2B5EF4-FFF2-40B4-BE49-F238E27FC236}">
                <a16:creationId xmlns:a16="http://schemas.microsoft.com/office/drawing/2014/main" id="{E314D215-6CFF-BF45-9F99-406EE4E5BAEA}"/>
              </a:ext>
            </a:extLst>
          </p:cNvPr>
          <p:cNvSpPr>
            <a:spLocks noGrp="1"/>
          </p:cNvSpPr>
          <p:nvPr>
            <p:ph type="dt" sz="half" idx="10"/>
          </p:nvPr>
        </p:nvSpPr>
        <p:spPr/>
        <p:txBody>
          <a:bodyPr/>
          <a:lstStyle/>
          <a:p>
            <a:r>
              <a:rPr lang="en-US"/>
              <a:t>Revised 10/25/20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76400" y="76201"/>
            <a:ext cx="8839200" cy="1447800"/>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lIns="227584" tIns="365760" rIns="227584" bIns="130048" spcCol="1270" anchor="ctr"/>
          <a:lstStyle/>
          <a:p>
            <a:pPr algn="ctr" defTabSz="1422400">
              <a:lnSpc>
                <a:spcPct val="90000"/>
              </a:lnSpc>
              <a:spcAft>
                <a:spcPct val="35000"/>
              </a:spcAft>
              <a:defRPr/>
            </a:pPr>
            <a:endParaRPr lang="en-US" sz="3200" b="1" dirty="0">
              <a:effectLst>
                <a:outerShdw blurRad="38100" dist="38100" dir="2700000" algn="tl">
                  <a:srgbClr val="000000">
                    <a:alpha val="43137"/>
                  </a:srgbClr>
                </a:outerShdw>
              </a:effectLst>
            </a:endParaRPr>
          </a:p>
        </p:txBody>
      </p:sp>
      <p:sp>
        <p:nvSpPr>
          <p:cNvPr id="6" name="Title 5"/>
          <p:cNvSpPr>
            <a:spLocks noGrp="1"/>
          </p:cNvSpPr>
          <p:nvPr>
            <p:ph type="title"/>
          </p:nvPr>
        </p:nvSpPr>
        <p:spPr/>
        <p:txBody>
          <a:bodyPr/>
          <a:lstStyle/>
          <a:p>
            <a:r>
              <a:rPr lang="en-US" dirty="0"/>
              <a:t>Educating Colleagues and Constituencies About CGAs</a:t>
            </a:r>
          </a:p>
        </p:txBody>
      </p:sp>
      <p:sp>
        <p:nvSpPr>
          <p:cNvPr id="2" name="Text Placeholder 1">
            <a:extLst>
              <a:ext uri="{FF2B5EF4-FFF2-40B4-BE49-F238E27FC236}">
                <a16:creationId xmlns:a16="http://schemas.microsoft.com/office/drawing/2014/main" id="{21691C48-1DE9-9249-8514-9E45D7E8B8D1}"/>
              </a:ext>
            </a:extLst>
          </p:cNvPr>
          <p:cNvSpPr>
            <a:spLocks noGrp="1"/>
          </p:cNvSpPr>
          <p:nvPr>
            <p:ph type="body" sz="quarter" idx="13"/>
          </p:nvPr>
        </p:nvSpPr>
        <p:spPr/>
        <p:txBody>
          <a:bodyPr/>
          <a:lstStyle/>
          <a:p>
            <a:r>
              <a:rPr lang="en-US" dirty="0"/>
              <a:t>Makes promotion of CGAs more effective</a:t>
            </a:r>
          </a:p>
          <a:p>
            <a:r>
              <a:rPr lang="en-US" dirty="0"/>
              <a:t>Be sure Board/Trustees understand both benefits and liabilities of CGAs</a:t>
            </a:r>
          </a:p>
          <a:p>
            <a:r>
              <a:rPr lang="en-US" dirty="0"/>
              <a:t>Broadens “prospecting” opportunities and enhances stewardship efforts</a:t>
            </a:r>
          </a:p>
          <a:p>
            <a:endParaRPr lang="en-US" dirty="0"/>
          </a:p>
        </p:txBody>
      </p:sp>
      <p:sp>
        <p:nvSpPr>
          <p:cNvPr id="3" name="Date Placeholder 2">
            <a:extLst>
              <a:ext uri="{FF2B5EF4-FFF2-40B4-BE49-F238E27FC236}">
                <a16:creationId xmlns:a16="http://schemas.microsoft.com/office/drawing/2014/main" id="{6544FEE8-B07B-2848-ABEA-6BA03A7472DF}"/>
              </a:ext>
            </a:extLst>
          </p:cNvPr>
          <p:cNvSpPr>
            <a:spLocks noGrp="1"/>
          </p:cNvSpPr>
          <p:nvPr>
            <p:ph type="dt" sz="half" idx="10"/>
          </p:nvPr>
        </p:nvSpPr>
        <p:spPr/>
        <p:txBody>
          <a:bodyPr/>
          <a:lstStyle/>
          <a:p>
            <a:r>
              <a:rPr lang="en-US"/>
              <a:t>Revised 10/25/20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7"/>
          <p:cNvSpPr txBox="1">
            <a:spLocks noChangeArrowheads="1"/>
          </p:cNvSpPr>
          <p:nvPr/>
        </p:nvSpPr>
        <p:spPr bwMode="auto">
          <a:xfrm>
            <a:off x="3276600" y="2743200"/>
            <a:ext cx="6858000" cy="400050"/>
          </a:xfrm>
          <a:prstGeom prst="rect">
            <a:avLst/>
          </a:prstGeom>
          <a:noFill/>
          <a:ln w="9525">
            <a:noFill/>
            <a:miter lim="800000"/>
            <a:headEnd/>
            <a:tailEnd/>
          </a:ln>
        </p:spPr>
        <p:txBody>
          <a:bodyPr>
            <a:spAutoFit/>
          </a:bodyPr>
          <a:lstStyle/>
          <a:p>
            <a:endParaRPr lang="en-US" sz="3000" baseline="30000">
              <a:solidFill>
                <a:schemeClr val="tx2"/>
              </a:solidFill>
            </a:endParaRPr>
          </a:p>
        </p:txBody>
      </p:sp>
      <p:sp>
        <p:nvSpPr>
          <p:cNvPr id="7" name="Date Placeholder 6">
            <a:extLst>
              <a:ext uri="{FF2B5EF4-FFF2-40B4-BE49-F238E27FC236}">
                <a16:creationId xmlns:a16="http://schemas.microsoft.com/office/drawing/2014/main" id="{B3512EC0-E524-EC4A-9AD9-3A81813DEBE7}"/>
              </a:ext>
            </a:extLst>
          </p:cNvPr>
          <p:cNvSpPr>
            <a:spLocks noGrp="1"/>
          </p:cNvSpPr>
          <p:nvPr>
            <p:ph type="dt" sz="half" idx="10"/>
          </p:nvPr>
        </p:nvSpPr>
        <p:spPr/>
        <p:txBody>
          <a:bodyPr/>
          <a:lstStyle/>
          <a:p>
            <a:r>
              <a:rPr lang="en-US"/>
              <a:t>Revised 10/25/20</a:t>
            </a:r>
          </a:p>
        </p:txBody>
      </p:sp>
      <p:sp>
        <p:nvSpPr>
          <p:cNvPr id="4" name="Title 1"/>
          <p:cNvSpPr>
            <a:spLocks noGrp="1"/>
          </p:cNvSpPr>
          <p:nvPr>
            <p:ph type="title"/>
          </p:nvPr>
        </p:nvSpPr>
        <p:spPr/>
        <p:txBody>
          <a:bodyPr anchor="ctr"/>
          <a:lstStyle/>
          <a:p>
            <a:r>
              <a:rPr lang="en-US" dirty="0"/>
              <a:t>Establish Program Properly</a:t>
            </a:r>
          </a:p>
        </p:txBody>
      </p:sp>
      <p:sp>
        <p:nvSpPr>
          <p:cNvPr id="9" name="Subtitle 8">
            <a:extLst>
              <a:ext uri="{FF2B5EF4-FFF2-40B4-BE49-F238E27FC236}">
                <a16:creationId xmlns:a16="http://schemas.microsoft.com/office/drawing/2014/main" id="{3B0F0714-A2E9-4142-B3A2-E95E8525AEFD}"/>
              </a:ext>
            </a:extLst>
          </p:cNvPr>
          <p:cNvSpPr>
            <a:spLocks noGrp="1"/>
          </p:cNvSpPr>
          <p:nvPr>
            <p:ph type="subTitle" idx="1"/>
          </p:nvPr>
        </p:nvSpPr>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Comply with Federal and State Regulations</a:t>
            </a:r>
          </a:p>
        </p:txBody>
      </p:sp>
      <p:sp>
        <p:nvSpPr>
          <p:cNvPr id="2" name="Text Placeholder 1">
            <a:extLst>
              <a:ext uri="{FF2B5EF4-FFF2-40B4-BE49-F238E27FC236}">
                <a16:creationId xmlns:a16="http://schemas.microsoft.com/office/drawing/2014/main" id="{F1D22E64-A9BD-FB4D-AC60-B74EBF5FBD46}"/>
              </a:ext>
            </a:extLst>
          </p:cNvPr>
          <p:cNvSpPr>
            <a:spLocks noGrp="1"/>
          </p:cNvSpPr>
          <p:nvPr>
            <p:ph type="body" sz="quarter" idx="13"/>
          </p:nvPr>
        </p:nvSpPr>
        <p:spPr/>
        <p:txBody>
          <a:bodyPr/>
          <a:lstStyle/>
          <a:p>
            <a:r>
              <a:rPr lang="en-US" dirty="0"/>
              <a:t>Philanthropy Protection Act of 1995</a:t>
            </a:r>
          </a:p>
          <a:p>
            <a:r>
              <a:rPr lang="en-US" dirty="0"/>
              <a:t>State Regulatory Requirements</a:t>
            </a:r>
          </a:p>
          <a:p>
            <a:endParaRPr lang="en-US" dirty="0"/>
          </a:p>
        </p:txBody>
      </p:sp>
      <p:sp>
        <p:nvSpPr>
          <p:cNvPr id="3" name="Date Placeholder 2">
            <a:extLst>
              <a:ext uri="{FF2B5EF4-FFF2-40B4-BE49-F238E27FC236}">
                <a16:creationId xmlns:a16="http://schemas.microsoft.com/office/drawing/2014/main" id="{0AE69C61-DF3A-6849-8222-22DB24DB84CA}"/>
              </a:ext>
            </a:extLst>
          </p:cNvPr>
          <p:cNvSpPr>
            <a:spLocks noGrp="1"/>
          </p:cNvSpPr>
          <p:nvPr>
            <p:ph type="dt" sz="half" idx="10"/>
          </p:nvPr>
        </p:nvSpPr>
        <p:spPr/>
        <p:txBody>
          <a:bodyPr/>
          <a:lstStyle/>
          <a:p>
            <a:r>
              <a:rPr lang="en-US"/>
              <a:t>Revised 10/25/20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Philanthropy Protection Act of 1995</a:t>
            </a:r>
          </a:p>
        </p:txBody>
      </p:sp>
      <p:sp>
        <p:nvSpPr>
          <p:cNvPr id="2" name="Text Placeholder 1">
            <a:extLst>
              <a:ext uri="{FF2B5EF4-FFF2-40B4-BE49-F238E27FC236}">
                <a16:creationId xmlns:a16="http://schemas.microsoft.com/office/drawing/2014/main" id="{BD998B97-4D07-234C-8DBF-8CBBEF3BEA67}"/>
              </a:ext>
            </a:extLst>
          </p:cNvPr>
          <p:cNvSpPr>
            <a:spLocks noGrp="1"/>
          </p:cNvSpPr>
          <p:nvPr>
            <p:ph type="body" sz="quarter" idx="13"/>
          </p:nvPr>
        </p:nvSpPr>
        <p:spPr/>
        <p:txBody>
          <a:bodyPr/>
          <a:lstStyle/>
          <a:p>
            <a:r>
              <a:rPr lang="en-US" dirty="0"/>
              <a:t>Exempts charitable funds, including charitable gift annuity reserve funds, from the Investment Company Act of 1940</a:t>
            </a:r>
          </a:p>
          <a:p>
            <a:r>
              <a:rPr lang="en-US" dirty="0"/>
              <a:t>Disclosure Statement must be given to prospective donor</a:t>
            </a:r>
          </a:p>
          <a:p>
            <a:r>
              <a:rPr lang="en-US" dirty="0"/>
              <a:t>State regulations may require specific disclosures </a:t>
            </a:r>
          </a:p>
          <a:p>
            <a:r>
              <a:rPr lang="en-US" dirty="0"/>
              <a:t>The ACGA recommends charity have donor sign a copy of the Disclosure Statement</a:t>
            </a:r>
          </a:p>
          <a:p>
            <a:endParaRPr lang="en-US" dirty="0"/>
          </a:p>
        </p:txBody>
      </p:sp>
      <p:sp>
        <p:nvSpPr>
          <p:cNvPr id="3" name="Date Placeholder 2">
            <a:extLst>
              <a:ext uri="{FF2B5EF4-FFF2-40B4-BE49-F238E27FC236}">
                <a16:creationId xmlns:a16="http://schemas.microsoft.com/office/drawing/2014/main" id="{4D450929-A560-654F-B8B6-50DAF2D5B426}"/>
              </a:ext>
            </a:extLst>
          </p:cNvPr>
          <p:cNvSpPr>
            <a:spLocks noGrp="1"/>
          </p:cNvSpPr>
          <p:nvPr>
            <p:ph type="dt" sz="half" idx="10"/>
          </p:nvPr>
        </p:nvSpPr>
        <p:spPr/>
        <p:txBody>
          <a:bodyPr/>
          <a:lstStyle/>
          <a:p>
            <a:r>
              <a:rPr lang="en-US"/>
              <a:t>Revised 10/25/20</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State Regulatory Requirements</a:t>
            </a:r>
          </a:p>
        </p:txBody>
      </p:sp>
      <p:sp>
        <p:nvSpPr>
          <p:cNvPr id="2" name="Text Placeholder 1">
            <a:extLst>
              <a:ext uri="{FF2B5EF4-FFF2-40B4-BE49-F238E27FC236}">
                <a16:creationId xmlns:a16="http://schemas.microsoft.com/office/drawing/2014/main" id="{1F17B340-2EF4-9445-9F3F-B7712AFC7BC5}"/>
              </a:ext>
            </a:extLst>
          </p:cNvPr>
          <p:cNvSpPr>
            <a:spLocks noGrp="1"/>
          </p:cNvSpPr>
          <p:nvPr>
            <p:ph type="body" sz="quarter" idx="13"/>
          </p:nvPr>
        </p:nvSpPr>
        <p:spPr>
          <a:xfrm>
            <a:off x="838200" y="2597150"/>
            <a:ext cx="5715000" cy="2965450"/>
          </a:xfrm>
        </p:spPr>
        <p:txBody>
          <a:bodyPr/>
          <a:lstStyle/>
          <a:p>
            <a:r>
              <a:rPr lang="en-US" dirty="0"/>
              <a:t>Five states are “Silent”</a:t>
            </a:r>
          </a:p>
          <a:p>
            <a:r>
              <a:rPr lang="en-US" dirty="0"/>
              <a:t>All other states have some level of regulation </a:t>
            </a:r>
          </a:p>
          <a:p>
            <a:r>
              <a:rPr lang="en-US" dirty="0"/>
              <a:t>Multiple state laws may apply if donor and charity are “residents” of different states</a:t>
            </a:r>
          </a:p>
          <a:p>
            <a:r>
              <a:rPr lang="en-US" dirty="0"/>
              <a:t>Regulations range from meeting certain criteria to registering only to registering and filing an annual report</a:t>
            </a:r>
          </a:p>
          <a:p>
            <a:r>
              <a:rPr lang="en-US" dirty="0"/>
              <a:t>Go to </a:t>
            </a:r>
            <a:r>
              <a:rPr lang="en-US" dirty="0">
                <a:hlinkClick r:id="rId3"/>
              </a:rPr>
              <a:t>www.acga-web.org</a:t>
            </a:r>
            <a:r>
              <a:rPr lang="en-US" dirty="0"/>
              <a:t> for current information on state requirements</a:t>
            </a:r>
          </a:p>
          <a:p>
            <a:endParaRPr lang="en-US" dirty="0"/>
          </a:p>
          <a:p>
            <a:endParaRPr lang="en-US" dirty="0"/>
          </a:p>
        </p:txBody>
      </p:sp>
      <p:pic>
        <p:nvPicPr>
          <p:cNvPr id="14" name="Picture 13">
            <a:extLst>
              <a:ext uri="{FF2B5EF4-FFF2-40B4-BE49-F238E27FC236}">
                <a16:creationId xmlns:a16="http://schemas.microsoft.com/office/drawing/2014/main" id="{81664614-2B63-5843-8BC0-B7487B591F7F}"/>
              </a:ext>
            </a:extLst>
          </p:cNvPr>
          <p:cNvPicPr/>
          <p:nvPr/>
        </p:nvPicPr>
        <p:blipFill>
          <a:blip r:embed="rId4">
            <a:extLst>
              <a:ext uri="{28A0092B-C50C-407E-A947-70E740481C1C}">
                <a14:useLocalDpi xmlns:a14="http://schemas.microsoft.com/office/drawing/2010/main" val="0"/>
              </a:ext>
            </a:extLst>
          </a:blip>
          <a:srcRect/>
          <a:stretch/>
        </p:blipFill>
        <p:spPr bwMode="auto">
          <a:xfrm>
            <a:off x="6436557" y="3429000"/>
            <a:ext cx="5076570" cy="2751500"/>
          </a:xfrm>
          <a:prstGeom prst="rect">
            <a:avLst/>
          </a:prstGeom>
          <a:ln>
            <a:noFill/>
          </a:ln>
          <a:effectLst>
            <a:outerShdw blurRad="292100" dist="139700" dir="2700000" algn="tl" rotWithShape="0">
              <a:srgbClr val="333333">
                <a:alpha val="65000"/>
              </a:srgbClr>
            </a:outerShdw>
          </a:effectLst>
        </p:spPr>
      </p:pic>
      <p:sp>
        <p:nvSpPr>
          <p:cNvPr id="3" name="Date Placeholder 2">
            <a:extLst>
              <a:ext uri="{FF2B5EF4-FFF2-40B4-BE49-F238E27FC236}">
                <a16:creationId xmlns:a16="http://schemas.microsoft.com/office/drawing/2014/main" id="{466D0D00-2F23-8144-9410-19E78302D36C}"/>
              </a:ext>
            </a:extLst>
          </p:cNvPr>
          <p:cNvSpPr>
            <a:spLocks noGrp="1"/>
          </p:cNvSpPr>
          <p:nvPr>
            <p:ph type="dt" sz="half" idx="10"/>
          </p:nvPr>
        </p:nvSpPr>
        <p:spPr/>
        <p:txBody>
          <a:bodyPr/>
          <a:lstStyle/>
          <a:p>
            <a:r>
              <a:rPr lang="en-US"/>
              <a:t>Revised 10/25/20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Specify Type of Assets That Will Be Accepted</a:t>
            </a:r>
          </a:p>
        </p:txBody>
      </p:sp>
      <p:sp>
        <p:nvSpPr>
          <p:cNvPr id="2" name="Text Placeholder 1">
            <a:extLst>
              <a:ext uri="{FF2B5EF4-FFF2-40B4-BE49-F238E27FC236}">
                <a16:creationId xmlns:a16="http://schemas.microsoft.com/office/drawing/2014/main" id="{541C0CBD-92D1-7F41-B74A-A7ED93776BD8}"/>
              </a:ext>
            </a:extLst>
          </p:cNvPr>
          <p:cNvSpPr>
            <a:spLocks noGrp="1"/>
          </p:cNvSpPr>
          <p:nvPr>
            <p:ph type="body" sz="quarter" idx="13"/>
          </p:nvPr>
        </p:nvSpPr>
        <p:spPr/>
        <p:txBody>
          <a:bodyPr/>
          <a:lstStyle/>
          <a:p>
            <a:r>
              <a:rPr lang="en-US" dirty="0"/>
              <a:t> Most common:</a:t>
            </a:r>
          </a:p>
          <a:p>
            <a:pPr lvl="1"/>
            <a:r>
              <a:rPr lang="en-US" dirty="0"/>
              <a:t>Cash and Appreciated Securities</a:t>
            </a:r>
          </a:p>
          <a:p>
            <a:r>
              <a:rPr lang="en-US" dirty="0"/>
              <a:t>Accepting Real Estate, Tangible Personal Property and/or other types of assets requires planning / special policies</a:t>
            </a:r>
          </a:p>
          <a:p>
            <a:r>
              <a:rPr lang="en-US" dirty="0"/>
              <a:t>Hard-to-sell assets create liquidity issues in annuity reserve</a:t>
            </a:r>
          </a:p>
          <a:p>
            <a:r>
              <a:rPr lang="en-US" dirty="0"/>
              <a:t>Gift Acceptance Policies should include procedure for varying from policy</a:t>
            </a:r>
          </a:p>
          <a:p>
            <a:endParaRPr lang="en-US" dirty="0"/>
          </a:p>
        </p:txBody>
      </p:sp>
      <p:sp>
        <p:nvSpPr>
          <p:cNvPr id="3" name="Date Placeholder 2">
            <a:extLst>
              <a:ext uri="{FF2B5EF4-FFF2-40B4-BE49-F238E27FC236}">
                <a16:creationId xmlns:a16="http://schemas.microsoft.com/office/drawing/2014/main" id="{BBAEBC4E-406F-9344-9E8C-30B32D25E0EF}"/>
              </a:ext>
            </a:extLst>
          </p:cNvPr>
          <p:cNvSpPr>
            <a:spLocks noGrp="1"/>
          </p:cNvSpPr>
          <p:nvPr>
            <p:ph type="dt" sz="half" idx="10"/>
          </p:nvPr>
        </p:nvSpPr>
        <p:spPr/>
        <p:txBody>
          <a:bodyPr/>
          <a:lstStyle/>
          <a:p>
            <a:r>
              <a:rPr lang="en-US"/>
              <a:t>Revised 10/25/20</a:t>
            </a:r>
          </a:p>
        </p:txBody>
      </p:sp>
      <p:grpSp>
        <p:nvGrpSpPr>
          <p:cNvPr id="4" name="Group 3">
            <a:extLst>
              <a:ext uri="{FF2B5EF4-FFF2-40B4-BE49-F238E27FC236}">
                <a16:creationId xmlns:a16="http://schemas.microsoft.com/office/drawing/2014/main" id="{A0AE89C9-4E9C-6E45-A894-6030D41A22E8}"/>
              </a:ext>
            </a:extLst>
          </p:cNvPr>
          <p:cNvGrpSpPr/>
          <p:nvPr/>
        </p:nvGrpSpPr>
        <p:grpSpPr>
          <a:xfrm>
            <a:off x="8555182" y="3963604"/>
            <a:ext cx="2971800" cy="1689050"/>
            <a:chOff x="8555182" y="3963604"/>
            <a:chExt cx="2971800" cy="1689050"/>
          </a:xfrm>
        </p:grpSpPr>
        <p:pic>
          <p:nvPicPr>
            <p:cNvPr id="11" name="il_fi" descr="http://www.wit.edu/giving/images/visualaids/giftannuity_new2.jpg">
              <a:extLst>
                <a:ext uri="{FF2B5EF4-FFF2-40B4-BE49-F238E27FC236}">
                  <a16:creationId xmlns:a16="http://schemas.microsoft.com/office/drawing/2014/main" id="{C55874F0-BE76-544D-B84A-5C1FF001B4C5}"/>
                </a:ext>
              </a:extLst>
            </p:cNvPr>
            <p:cNvPicPr/>
            <p:nvPr/>
          </p:nvPicPr>
          <p:blipFill>
            <a:blip r:embed="rId3" cstate="print"/>
            <a:srcRect/>
            <a:stretch>
              <a:fillRect/>
            </a:stretch>
          </p:blipFill>
          <p:spPr bwMode="auto">
            <a:xfrm>
              <a:off x="8555182" y="3963604"/>
              <a:ext cx="2971800" cy="1689050"/>
            </a:xfrm>
            <a:prstGeom prst="rect">
              <a:avLst/>
            </a:prstGeom>
            <a:ln>
              <a:noFill/>
            </a:ln>
            <a:effectLst>
              <a:outerShdw blurRad="292100" dist="139700" dir="2700000" algn="tl" rotWithShape="0">
                <a:srgbClr val="333333">
                  <a:alpha val="65000"/>
                </a:srgbClr>
              </a:outerShdw>
            </a:effectLst>
          </p:spPr>
        </p:pic>
        <p:sp>
          <p:nvSpPr>
            <p:cNvPr id="12" name="Text Box 6">
              <a:extLst>
                <a:ext uri="{FF2B5EF4-FFF2-40B4-BE49-F238E27FC236}">
                  <a16:creationId xmlns:a16="http://schemas.microsoft.com/office/drawing/2014/main" id="{AFFBAD18-AC85-6B46-9A55-483175B7D3F6}"/>
                </a:ext>
              </a:extLst>
            </p:cNvPr>
            <p:cNvSpPr txBox="1">
              <a:spLocks noChangeArrowheads="1"/>
            </p:cNvSpPr>
            <p:nvPr/>
          </p:nvSpPr>
          <p:spPr bwMode="auto">
            <a:xfrm>
              <a:off x="10803773" y="4397443"/>
              <a:ext cx="702428" cy="821372"/>
            </a:xfrm>
            <a:prstGeom prst="rect">
              <a:avLst/>
            </a:prstGeom>
            <a:ln w="9525">
              <a:noFill/>
              <a:miter lim="800000"/>
              <a:headEnd/>
              <a:tailEnd/>
            </a:ln>
            <a:effectLst>
              <a:softEdge rad="12700"/>
            </a:effectLst>
          </p:spPr>
          <p:style>
            <a:lnRef idx="0">
              <a:scrgbClr r="0" g="0" b="0"/>
            </a:lnRef>
            <a:fillRef idx="1001">
              <a:schemeClr val="lt1"/>
            </a:fillRef>
            <a:effectRef idx="0">
              <a:scrgbClr r="0" g="0" b="0"/>
            </a:effectRef>
            <a:fontRef idx="major"/>
          </p:style>
          <p:txBody>
            <a:bodyPr/>
            <a:lstStyle/>
            <a:p>
              <a:pPr algn="ctr">
                <a:spcBef>
                  <a:spcPts val="4800"/>
                </a:spcBef>
                <a:spcAft>
                  <a:spcPts val="1000"/>
                </a:spcAft>
                <a:defRPr/>
              </a:pPr>
              <a:br>
                <a:rPr lang="en-US" sz="700" b="1" dirty="0">
                  <a:solidFill>
                    <a:srgbClr val="003366"/>
                  </a:solidFill>
                  <a:latin typeface="Arial" pitchFamily="34" charset="0"/>
                  <a:cs typeface="Arial" pitchFamily="34" charset="0"/>
                </a:rPr>
              </a:br>
              <a:br>
                <a:rPr lang="en-US" sz="700" b="1" dirty="0">
                  <a:solidFill>
                    <a:srgbClr val="003366"/>
                  </a:solidFill>
                  <a:latin typeface="Arial" pitchFamily="34" charset="0"/>
                  <a:cs typeface="Arial" pitchFamily="34" charset="0"/>
                </a:rPr>
              </a:br>
              <a:r>
                <a:rPr lang="en-US" sz="650" dirty="0">
                  <a:solidFill>
                    <a:srgbClr val="003366"/>
                  </a:solidFill>
                  <a:latin typeface="Arial" pitchFamily="34" charset="0"/>
                  <a:cs typeface="Arial" pitchFamily="34" charset="0"/>
                </a:rPr>
                <a:t>Charity</a:t>
              </a:r>
            </a:p>
            <a:p>
              <a:pPr algn="ctr">
                <a:spcBef>
                  <a:spcPts val="0"/>
                </a:spcBef>
                <a:spcAft>
                  <a:spcPts val="0"/>
                </a:spcAft>
                <a:defRPr/>
              </a:pPr>
              <a:endParaRPr lang="en-US" sz="600" b="1" dirty="0">
                <a:solidFill>
                  <a:srgbClr val="003366"/>
                </a:solidFill>
                <a:latin typeface="Arial" pitchFamily="34" charset="0"/>
                <a:cs typeface="Arial" pitchFamily="34" charset="0"/>
              </a:endParaRPr>
            </a:p>
          </p:txBody>
        </p:sp>
        <p:sp>
          <p:nvSpPr>
            <p:cNvPr id="13" name="Text Box 7">
              <a:extLst>
                <a:ext uri="{FF2B5EF4-FFF2-40B4-BE49-F238E27FC236}">
                  <a16:creationId xmlns:a16="http://schemas.microsoft.com/office/drawing/2014/main" id="{31A190A9-1234-E44E-A019-DB65F4F7758B}"/>
                </a:ext>
              </a:extLst>
            </p:cNvPr>
            <p:cNvSpPr txBox="1">
              <a:spLocks noChangeArrowheads="1"/>
            </p:cNvSpPr>
            <p:nvPr/>
          </p:nvSpPr>
          <p:spPr bwMode="auto">
            <a:xfrm>
              <a:off x="10464106" y="5239353"/>
              <a:ext cx="856678" cy="404866"/>
            </a:xfrm>
            <a:prstGeom prst="rect">
              <a:avLst/>
            </a:prstGeom>
            <a:solidFill>
              <a:srgbClr val="FFFFFF"/>
            </a:solidFill>
            <a:ln w="9525">
              <a:noFill/>
              <a:miter lim="800000"/>
              <a:headEnd/>
              <a:tailEnd/>
            </a:ln>
          </p:spPr>
          <p:txBody>
            <a:bodyPr/>
            <a:lstStyle/>
            <a:p>
              <a:pPr>
                <a:defRPr/>
              </a:pPr>
              <a:r>
                <a:rPr lang="en-US" sz="650" dirty="0">
                  <a:solidFill>
                    <a:srgbClr val="003366"/>
                  </a:solidFill>
                  <a:latin typeface="Arial" pitchFamily="34" charset="0"/>
                  <a:cs typeface="Arial" pitchFamily="34" charset="0"/>
                </a:rPr>
                <a:t>Remainder</a:t>
              </a:r>
            </a:p>
            <a:p>
              <a:pPr>
                <a:spcAft>
                  <a:spcPts val="1000"/>
                </a:spcAft>
                <a:defRPr/>
              </a:pPr>
              <a:r>
                <a:rPr lang="en-US" sz="650" dirty="0">
                  <a:solidFill>
                    <a:srgbClr val="003366"/>
                  </a:solidFill>
                  <a:latin typeface="Arial" pitchFamily="34" charset="0"/>
                  <a:cs typeface="Arial" pitchFamily="34" charset="0"/>
                </a:rPr>
                <a:t>to Charity</a:t>
              </a:r>
            </a:p>
          </p:txBody>
        </p:sp>
        <p:sp>
          <p:nvSpPr>
            <p:cNvPr id="14" name="Text Box 8">
              <a:extLst>
                <a:ext uri="{FF2B5EF4-FFF2-40B4-BE49-F238E27FC236}">
                  <a16:creationId xmlns:a16="http://schemas.microsoft.com/office/drawing/2014/main" id="{13F0B21B-5AB2-9C4C-870E-14C84CE96A70}"/>
                </a:ext>
              </a:extLst>
            </p:cNvPr>
            <p:cNvSpPr txBox="1">
              <a:spLocks noChangeArrowheads="1"/>
            </p:cNvSpPr>
            <p:nvPr/>
          </p:nvSpPr>
          <p:spPr bwMode="auto">
            <a:xfrm>
              <a:off x="8759254" y="5239353"/>
              <a:ext cx="1449762" cy="404866"/>
            </a:xfrm>
            <a:prstGeom prst="rect">
              <a:avLst/>
            </a:prstGeom>
            <a:solidFill>
              <a:srgbClr val="FFFFFF"/>
            </a:solidFill>
            <a:ln w="9525">
              <a:noFill/>
              <a:miter lim="800000"/>
              <a:headEnd/>
              <a:tailEnd/>
            </a:ln>
          </p:spPr>
          <p:txBody>
            <a:bodyPr/>
            <a:lstStyle/>
            <a:p>
              <a:pPr>
                <a:defRPr/>
              </a:pPr>
              <a:r>
                <a:rPr lang="en-US" sz="650" dirty="0">
                  <a:solidFill>
                    <a:srgbClr val="003366"/>
                  </a:solidFill>
                  <a:latin typeface="Arial" pitchFamily="34" charset="0"/>
                  <a:cs typeface="Arial" pitchFamily="34" charset="0"/>
                </a:rPr>
                <a:t>Fixed income and</a:t>
              </a:r>
            </a:p>
            <a:p>
              <a:pPr>
                <a:spcAft>
                  <a:spcPts val="1000"/>
                </a:spcAft>
                <a:defRPr/>
              </a:pPr>
              <a:r>
                <a:rPr lang="en-US" sz="650" dirty="0">
                  <a:solidFill>
                    <a:srgbClr val="003366"/>
                  </a:solidFill>
                  <a:latin typeface="Arial" pitchFamily="34" charset="0"/>
                  <a:cs typeface="Arial" pitchFamily="34" charset="0"/>
                </a:rPr>
                <a:t>income tax deduction</a:t>
              </a:r>
            </a:p>
          </p:txBody>
        </p:sp>
        <p:sp>
          <p:nvSpPr>
            <p:cNvPr id="15" name="Text Box 9">
              <a:extLst>
                <a:ext uri="{FF2B5EF4-FFF2-40B4-BE49-F238E27FC236}">
                  <a16:creationId xmlns:a16="http://schemas.microsoft.com/office/drawing/2014/main" id="{53CAF2D8-67E0-1D48-904A-39710A19B8C5}"/>
                </a:ext>
              </a:extLst>
            </p:cNvPr>
            <p:cNvSpPr txBox="1">
              <a:spLocks noChangeArrowheads="1"/>
            </p:cNvSpPr>
            <p:nvPr/>
          </p:nvSpPr>
          <p:spPr bwMode="auto">
            <a:xfrm>
              <a:off x="8657218" y="4024755"/>
              <a:ext cx="1428505" cy="303650"/>
            </a:xfrm>
            <a:prstGeom prst="rect">
              <a:avLst/>
            </a:prstGeom>
            <a:solidFill>
              <a:srgbClr val="FFFFFF"/>
            </a:solidFill>
            <a:ln w="9525">
              <a:noFill/>
              <a:miter lim="800000"/>
              <a:headEnd/>
              <a:tailEnd/>
            </a:ln>
          </p:spPr>
          <p:txBody>
            <a:bodyPr/>
            <a:lstStyle/>
            <a:p>
              <a:pPr>
                <a:defRPr/>
              </a:pPr>
              <a:r>
                <a:rPr lang="en-US" sz="650" dirty="0">
                  <a:solidFill>
                    <a:srgbClr val="003366"/>
                  </a:solidFill>
                  <a:latin typeface="Arial" pitchFamily="34" charset="0"/>
                  <a:cs typeface="Arial" pitchFamily="34" charset="0"/>
                </a:rPr>
                <a:t>Gift of cash, securities</a:t>
              </a:r>
            </a:p>
            <a:p>
              <a:pPr>
                <a:spcAft>
                  <a:spcPts val="1000"/>
                </a:spcAft>
                <a:defRPr/>
              </a:pPr>
              <a:r>
                <a:rPr lang="en-US" sz="650" dirty="0">
                  <a:solidFill>
                    <a:srgbClr val="003366"/>
                  </a:solidFill>
                  <a:latin typeface="Arial" pitchFamily="34" charset="0"/>
                  <a:cs typeface="Arial" pitchFamily="34" charset="0"/>
                </a:rPr>
                <a:t>or other assets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Establish Minimum Ages</a:t>
            </a:r>
          </a:p>
        </p:txBody>
      </p:sp>
      <p:sp>
        <p:nvSpPr>
          <p:cNvPr id="3" name="Date Placeholder 2">
            <a:extLst>
              <a:ext uri="{FF2B5EF4-FFF2-40B4-BE49-F238E27FC236}">
                <a16:creationId xmlns:a16="http://schemas.microsoft.com/office/drawing/2014/main" id="{09BCE911-2FBE-0848-9677-B3684BE10D7B}"/>
              </a:ext>
            </a:extLst>
          </p:cNvPr>
          <p:cNvSpPr>
            <a:spLocks noGrp="1"/>
          </p:cNvSpPr>
          <p:nvPr>
            <p:ph type="dt" sz="half" idx="10"/>
          </p:nvPr>
        </p:nvSpPr>
        <p:spPr/>
        <p:txBody>
          <a:bodyPr/>
          <a:lstStyle/>
          <a:p>
            <a:r>
              <a:rPr lang="en-US"/>
              <a:t>Revised 10/25/20</a:t>
            </a:r>
          </a:p>
        </p:txBody>
      </p:sp>
      <p:sp>
        <p:nvSpPr>
          <p:cNvPr id="2" name="Text Placeholder 1">
            <a:extLst>
              <a:ext uri="{FF2B5EF4-FFF2-40B4-BE49-F238E27FC236}">
                <a16:creationId xmlns:a16="http://schemas.microsoft.com/office/drawing/2014/main" id="{7756B806-87D9-BF49-8720-70A4347764C0}"/>
              </a:ext>
            </a:extLst>
          </p:cNvPr>
          <p:cNvSpPr>
            <a:spLocks noGrp="1"/>
          </p:cNvSpPr>
          <p:nvPr>
            <p:ph type="body" sz="quarter" idx="13"/>
          </p:nvPr>
        </p:nvSpPr>
        <p:spPr/>
        <p:txBody>
          <a:bodyPr/>
          <a:lstStyle/>
          <a:p>
            <a:r>
              <a:rPr lang="en-US" dirty="0"/>
              <a:t>The a</a:t>
            </a:r>
            <a:r>
              <a:rPr lang="en-US" dirty="0">
                <a:sym typeface="Wingdings"/>
              </a:rPr>
              <a:t>verage age of an annuitant at the date of gift was 79 per 2017 Survey </a:t>
            </a:r>
          </a:p>
          <a:p>
            <a:r>
              <a:rPr lang="en-US" dirty="0">
                <a:sym typeface="Wingdings"/>
              </a:rPr>
              <a:t>Minimum age policy:</a:t>
            </a:r>
          </a:p>
          <a:p>
            <a:pPr lvl="1"/>
            <a:r>
              <a:rPr lang="en-US" dirty="0">
                <a:sym typeface="Wingdings"/>
              </a:rPr>
              <a:t>32% of 2017 Survey respondents had a minimum age policy of 65</a:t>
            </a:r>
          </a:p>
          <a:p>
            <a:pPr lvl="1"/>
            <a:r>
              <a:rPr lang="en-US" dirty="0">
                <a:sym typeface="Wingdings"/>
              </a:rPr>
              <a:t>25% of 2017 Survey respondents had a minimum age policy of 60</a:t>
            </a:r>
            <a:endParaRPr lang="en-US" dirty="0"/>
          </a:p>
          <a:p>
            <a:endParaRPr lang="en-US" dirty="0"/>
          </a:p>
        </p:txBody>
      </p:sp>
      <p:sp>
        <p:nvSpPr>
          <p:cNvPr id="4" name="Subtitle 3">
            <a:extLst>
              <a:ext uri="{FF2B5EF4-FFF2-40B4-BE49-F238E27FC236}">
                <a16:creationId xmlns:a16="http://schemas.microsoft.com/office/drawing/2014/main" id="{9F984422-94A2-C846-8A92-82B1891B5414}"/>
              </a:ext>
            </a:extLst>
          </p:cNvPr>
          <p:cNvSpPr>
            <a:spLocks noGrp="1"/>
          </p:cNvSpPr>
          <p:nvPr>
            <p:ph type="subTitle" idx="1"/>
          </p:nvPr>
        </p:nvSpPr>
        <p:spPr/>
        <p:txBody>
          <a:bodyPr/>
          <a:lstStyle/>
          <a:p>
            <a:r>
              <a:rPr lang="en-US" dirty="0"/>
              <a:t>For Immediate Gift Annuities</a:t>
            </a:r>
          </a:p>
        </p:txBody>
      </p:sp>
      <p:pic>
        <p:nvPicPr>
          <p:cNvPr id="8" name="Picture 7">
            <a:extLst>
              <a:ext uri="{FF2B5EF4-FFF2-40B4-BE49-F238E27FC236}">
                <a16:creationId xmlns:a16="http://schemas.microsoft.com/office/drawing/2014/main" id="{CBCC4263-72DD-D24C-A29E-DC705614EFCE}"/>
              </a:ext>
            </a:extLst>
          </p:cNvPr>
          <p:cNvPicPr/>
          <p:nvPr/>
        </p:nvPicPr>
        <p:blipFill>
          <a:blip r:embed="rId3" cstate="print">
            <a:extLst>
              <a:ext uri="{28A0092B-C50C-407E-A947-70E740481C1C}">
                <a14:useLocalDpi xmlns:a14="http://schemas.microsoft.com/office/drawing/2010/main" val="0"/>
              </a:ext>
            </a:extLst>
          </a:blip>
          <a:srcRect/>
          <a:stretch/>
        </p:blipFill>
        <p:spPr bwMode="auto">
          <a:xfrm rot="1047992">
            <a:off x="8501391" y="3292463"/>
            <a:ext cx="2033132" cy="263111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Establish Minimum Ages</a:t>
            </a:r>
          </a:p>
        </p:txBody>
      </p:sp>
      <p:sp>
        <p:nvSpPr>
          <p:cNvPr id="2" name="Text Placeholder 1">
            <a:extLst>
              <a:ext uri="{FF2B5EF4-FFF2-40B4-BE49-F238E27FC236}">
                <a16:creationId xmlns:a16="http://schemas.microsoft.com/office/drawing/2014/main" id="{C6FED25E-BE29-724B-B4BB-E906525CCB0F}"/>
              </a:ext>
            </a:extLst>
          </p:cNvPr>
          <p:cNvSpPr>
            <a:spLocks noGrp="1"/>
          </p:cNvSpPr>
          <p:nvPr>
            <p:ph type="body" sz="quarter" idx="13"/>
          </p:nvPr>
        </p:nvSpPr>
        <p:spPr/>
        <p:txBody>
          <a:bodyPr/>
          <a:lstStyle/>
          <a:p>
            <a:pPr lvl="1"/>
            <a:r>
              <a:rPr lang="en-US" dirty="0">
                <a:sym typeface="Wingdings"/>
              </a:rPr>
              <a:t>Focus is on age when annuity payments will start</a:t>
            </a:r>
          </a:p>
          <a:p>
            <a:pPr lvl="1"/>
            <a:r>
              <a:rPr lang="en-US" dirty="0">
                <a:sym typeface="Wingdings"/>
              </a:rPr>
              <a:t>Best to require age at payment starting date to be same as minimum age of immediate CGAs</a:t>
            </a:r>
          </a:p>
          <a:p>
            <a:pPr lvl="1"/>
            <a:r>
              <a:rPr lang="en-US" dirty="0">
                <a:sym typeface="Wingdings"/>
              </a:rPr>
              <a:t>Consider also having a policy regarding minimum annuitant age at date of gift</a:t>
            </a:r>
            <a:endParaRPr lang="en-US" dirty="0"/>
          </a:p>
          <a:p>
            <a:endParaRPr lang="en-US" dirty="0"/>
          </a:p>
        </p:txBody>
      </p:sp>
      <p:sp>
        <p:nvSpPr>
          <p:cNvPr id="10" name="Content Placeholder 9"/>
          <p:cNvSpPr>
            <a:spLocks noGrp="1"/>
          </p:cNvSpPr>
          <p:nvPr>
            <p:ph type="subTitle" idx="1"/>
          </p:nvPr>
        </p:nvSpPr>
        <p:spPr/>
        <p:txBody>
          <a:bodyPr/>
          <a:lstStyle/>
          <a:p>
            <a:r>
              <a:rPr lang="en-US" dirty="0">
                <a:sym typeface="Wingdings"/>
              </a:rPr>
              <a:t>For Deferred Gift Annuities</a:t>
            </a:r>
          </a:p>
        </p:txBody>
      </p:sp>
      <p:sp>
        <p:nvSpPr>
          <p:cNvPr id="3" name="Date Placeholder 2">
            <a:extLst>
              <a:ext uri="{FF2B5EF4-FFF2-40B4-BE49-F238E27FC236}">
                <a16:creationId xmlns:a16="http://schemas.microsoft.com/office/drawing/2014/main" id="{00A27CD8-12B1-5741-B25E-7C8277022A4B}"/>
              </a:ext>
            </a:extLst>
          </p:cNvPr>
          <p:cNvSpPr>
            <a:spLocks noGrp="1"/>
          </p:cNvSpPr>
          <p:nvPr>
            <p:ph type="dt" sz="half" idx="10"/>
          </p:nvPr>
        </p:nvSpPr>
        <p:spPr/>
        <p:txBody>
          <a:bodyPr/>
          <a:lstStyle/>
          <a:p>
            <a:r>
              <a:rPr lang="en-US"/>
              <a:t>Revised 10/25/20</a:t>
            </a:r>
          </a:p>
        </p:txBody>
      </p:sp>
    </p:spTree>
  </p:cSld>
  <p:clrMapOvr>
    <a:masterClrMapping/>
  </p:clrMapOvr>
</p:sld>
</file>

<file path=ppt/theme/theme1.xml><?xml version="1.0" encoding="utf-8"?>
<a:theme xmlns:a="http://schemas.openxmlformats.org/drawingml/2006/main" name="Custom Design">
  <a:themeElements>
    <a:clrScheme name="ACGA Rebrand">
      <a:dk1>
        <a:srgbClr val="53575A"/>
      </a:dk1>
      <a:lt1>
        <a:srgbClr val="FFFFFF"/>
      </a:lt1>
      <a:dk2>
        <a:srgbClr val="7B868B"/>
      </a:dk2>
      <a:lt2>
        <a:srgbClr val="E7E6E6"/>
      </a:lt2>
      <a:accent1>
        <a:srgbClr val="293E82"/>
      </a:accent1>
      <a:accent2>
        <a:srgbClr val="507CB9"/>
      </a:accent2>
      <a:accent3>
        <a:srgbClr val="FF5800"/>
      </a:accent3>
      <a:accent4>
        <a:srgbClr val="FFC300"/>
      </a:accent4>
      <a:accent5>
        <a:srgbClr val="507CB9"/>
      </a:accent5>
      <a:accent6>
        <a:srgbClr val="42C900"/>
      </a:accent6>
      <a:hlink>
        <a:srgbClr val="0563C1"/>
      </a:hlink>
      <a:folHlink>
        <a:srgbClr val="FF58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GA Prezo-PPT-Master" id="{7009031F-BD80-3548-AD35-D42DEE5E29A5}" vid="{2EDC5FA7-EF1E-A441-B4EF-7BEE54501F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ACGA</Template>
  <TotalTime>2659</TotalTime>
  <Words>3118</Words>
  <Application>Microsoft Macintosh PowerPoint</Application>
  <PresentationFormat>Widescreen</PresentationFormat>
  <Paragraphs>270</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Helvetica Neue Medium</vt:lpstr>
      <vt:lpstr>Meta Serif Pro Book</vt:lpstr>
      <vt:lpstr>Roboto Light</vt:lpstr>
      <vt:lpstr>Roboto Thin</vt:lpstr>
      <vt:lpstr>Custom Design</vt:lpstr>
      <vt:lpstr>Charitable Gift Annuities: What’s Best Practice</vt:lpstr>
      <vt:lpstr>About Charitable Gift Annuities</vt:lpstr>
      <vt:lpstr>Establish Program Properly</vt:lpstr>
      <vt:lpstr>Comply with Federal and State Regulations</vt:lpstr>
      <vt:lpstr>Philanthropy Protection Act of 1995</vt:lpstr>
      <vt:lpstr>State Regulatory Requirements</vt:lpstr>
      <vt:lpstr>Specify Type of Assets That Will Be Accepted</vt:lpstr>
      <vt:lpstr>Establish Minimum Ages</vt:lpstr>
      <vt:lpstr>Establish Minimum Ages</vt:lpstr>
      <vt:lpstr>Establish Minimum Gift Amounts</vt:lpstr>
      <vt:lpstr>Follow ACGA Suggested Maximum Rates</vt:lpstr>
      <vt:lpstr>Establish Procedures to Ensure Gift Designations Honored</vt:lpstr>
      <vt:lpstr>Establish Appropriate Contract Termination Procedures</vt:lpstr>
      <vt:lpstr>Prospect Relations, Disclosure and Closing The Gift</vt:lpstr>
      <vt:lpstr>Meet With the Donor</vt:lpstr>
      <vt:lpstr>Marketing Your Gift Annuity Program</vt:lpstr>
      <vt:lpstr>Who Signs Gift Annuity Contract</vt:lpstr>
      <vt:lpstr>Tax Reporting</vt:lpstr>
      <vt:lpstr>Investing, Reporting and Stewardship</vt:lpstr>
      <vt:lpstr>Investing</vt:lpstr>
      <vt:lpstr>Establish Method for Determining Residuum</vt:lpstr>
      <vt:lpstr>Relationship Between Development Office and Business Office</vt:lpstr>
      <vt:lpstr>On-Going Communication With Donors and Annuitants</vt:lpstr>
      <vt:lpstr>Educating Colleagues and Constituencies About CGAs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barbaras</dc:creator>
  <cp:lastModifiedBy>American Council on Gift Annuities (ACGA)</cp:lastModifiedBy>
  <cp:revision>328</cp:revision>
  <cp:lastPrinted>2020-10-25T17:16:32Z</cp:lastPrinted>
  <dcterms:created xsi:type="dcterms:W3CDTF">2011-08-19T19:36:13Z</dcterms:created>
  <dcterms:modified xsi:type="dcterms:W3CDTF">2020-10-25T17:17:02Z</dcterms:modified>
</cp:coreProperties>
</file>